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6"></Relationship><Relationship Target="docProps/thumbnail.jpeg" Type="http://schemas.openxmlformats.org/package/2006/relationships/metadata/thumbnail" Id="rId7"></Relationship><Relationship Target="docProps/custom.xml" Type="http://schemas.openxmlformats.org/officeDocument/2006/relationships/custom-properties" Id="rId8"></Relationship><Relationship Target="docProps/app.xml" Type="http://schemas.openxmlformats.org/officeDocument/2006/relationships/extended-properties" Id="rId9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0" r:id="rId5"/>
    <p:sldId id="376" r:id="rId6"/>
    <p:sldId id="377" r:id="rId7"/>
    <p:sldId id="369" r:id="rId8"/>
    <p:sldId id="370" r:id="rId9"/>
    <p:sldId id="371" r:id="rId10"/>
    <p:sldId id="361" r:id="rId11"/>
    <p:sldId id="373" r:id="rId12"/>
    <p:sldId id="372" r:id="rId13"/>
    <p:sldId id="378" r:id="rId14"/>
    <p:sldId id="379" r:id="rId15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06" userDrawn="1">
          <p15:clr>
            <a:srgbClr val="A4A3A4"/>
          </p15:clr>
        </p15:guide>
        <p15:guide id="4" orient="horz" pos="2655" userDrawn="1">
          <p15:clr>
            <a:srgbClr val="A4A3A4"/>
          </p15:clr>
        </p15:guide>
        <p15:guide id="5" orient="horz" pos="2856" userDrawn="1">
          <p15:clr>
            <a:srgbClr val="A4A3A4"/>
          </p15:clr>
        </p15:guide>
        <p15:guide id="6" orient="horz" pos="2457" userDrawn="1">
          <p15:clr>
            <a:srgbClr val="A4A3A4"/>
          </p15:clr>
        </p15:guide>
        <p15:guide id="7" orient="horz" pos="2256" userDrawn="1">
          <p15:clr>
            <a:srgbClr val="A4A3A4"/>
          </p15:clr>
        </p15:guide>
        <p15:guide id="8" orient="horz" pos="2055" userDrawn="1">
          <p15:clr>
            <a:srgbClr val="A4A3A4"/>
          </p15:clr>
        </p15:guide>
        <p15:guide id="9" orient="horz" pos="1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Schröder" initials="AS" lastIdx="1" clrIdx="0">
    <p:extLst>
      <p:ext uri="{19B8F6BF-5375-455C-9EA6-DF929625EA0E}">
        <p15:presenceInfo xmlns:p15="http://schemas.microsoft.com/office/powerpoint/2012/main" userId="Anja Schrö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F79"/>
    <a:srgbClr val="4FE75D"/>
    <a:srgbClr val="84E895"/>
    <a:srgbClr val="00C814"/>
    <a:srgbClr val="EA9100"/>
    <a:srgbClr val="F3B825"/>
    <a:srgbClr val="00467D"/>
    <a:srgbClr val="FC6C1C"/>
    <a:srgbClr val="E6E9ED"/>
    <a:srgbClr val="FF7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6" autoAdjust="0"/>
    <p:restoredTop sz="94887" autoAdjust="0"/>
  </p:normalViewPr>
  <p:slideViewPr>
    <p:cSldViewPr snapToGrid="0" showGuides="1">
      <p:cViewPr varScale="1">
        <p:scale>
          <a:sx n="97" d="100"/>
          <a:sy n="97" d="100"/>
        </p:scale>
        <p:origin x="96" y="444"/>
      </p:cViewPr>
      <p:guideLst>
        <p:guide orient="horz" pos="2205"/>
        <p:guide pos="3840"/>
        <p:guide orient="horz" pos="2506"/>
        <p:guide orient="horz" pos="2655"/>
        <p:guide orient="horz" pos="2856"/>
        <p:guide orient="horz" pos="2457"/>
        <p:guide orient="horz" pos="2256"/>
        <p:guide orient="horz" pos="2055"/>
        <p:guide orient="horz" pos="18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096" y="72"/>
      </p:cViewPr>
      <p:guideLst/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4.xml" Type="http://schemas.openxmlformats.org/officeDocument/2006/relationships/slide" Id="rId8"></Relationship><Relationship Target="slides/slide9.xml" Type="http://schemas.openxmlformats.org/officeDocument/2006/relationships/slide" Id="rId13"></Relationship><Relationship Target="commentAuthors.xml" Type="http://schemas.openxmlformats.org/officeDocument/2006/relationships/commentAuthors" Id="rId18"></Relationship><Relationship Target="../customXml/item3.xml" Type="http://schemas.openxmlformats.org/officeDocument/2006/relationships/customXml" Id="rId3"></Relationship><Relationship Target="theme/theme1.xml" Type="http://schemas.openxmlformats.org/officeDocument/2006/relationships/theme" Id="rId21"></Relationship><Relationship Target="slides/slide3.xml" Type="http://schemas.openxmlformats.org/officeDocument/2006/relationships/slide" Id="rId7"></Relationship><Relationship Target="slides/slide8.xml" Type="http://schemas.openxmlformats.org/officeDocument/2006/relationships/slide" Id="rId12"></Relationship><Relationship Target="handoutMasters/handoutMaster1.xml" Type="http://schemas.openxmlformats.org/officeDocument/2006/relationships/handoutMaster" Id="rId17"></Relationship><Relationship Target="../customXml/item2.xml" Type="http://schemas.openxmlformats.org/officeDocument/2006/relationships/customXml" Id="rId2"></Relationship><Relationship Target="notesMasters/notesMaster1.xml" Type="http://schemas.openxmlformats.org/officeDocument/2006/relationships/notesMaster" Id="rId16"></Relationship><Relationship Target="viewProps.xml" Type="http://schemas.openxmlformats.org/officeDocument/2006/relationships/viewProps" Id="rId20"></Relationship><Relationship Target="../customXml/item1.xml" Type="http://schemas.openxmlformats.org/officeDocument/2006/relationships/customXml" Id="rId1"></Relationship><Relationship Target="slides/slide2.xml" Type="http://schemas.openxmlformats.org/officeDocument/2006/relationships/slide" Id="rId6"></Relationship><Relationship Target="slides/slide7.xml" Type="http://schemas.openxmlformats.org/officeDocument/2006/relationships/slide" Id="rId11"></Relationship><Relationship Target="slides/slide1.xml" Type="http://schemas.openxmlformats.org/officeDocument/2006/relationships/slide" Id="rId5"></Relationship><Relationship Target="slides/slide11.xml" Type="http://schemas.openxmlformats.org/officeDocument/2006/relationships/slide" Id="rId15"></Relationship><Relationship Target="slides/slide6.xml" Type="http://schemas.openxmlformats.org/officeDocument/2006/relationships/slide" Id="rId10"></Relationship><Relationship Target="presProps.xml" Type="http://schemas.openxmlformats.org/officeDocument/2006/relationships/presProps" Id="rId19"></Relationship><Relationship Target="slideMasters/slideMaster1.xml" Type="http://schemas.openxmlformats.org/officeDocument/2006/relationships/slideMaster" Id="rId4"></Relationship><Relationship Target="slides/slide5.xml" Type="http://schemas.openxmlformats.org/officeDocument/2006/relationships/slide" Id="rId9"></Relationship><Relationship Target="slides/slide10.xml" Type="http://schemas.openxmlformats.org/officeDocument/2006/relationships/slide" Id="rId14"></Relationship><Relationship Target="tableStyles.xml" Type="http://schemas.openxmlformats.org/officeDocument/2006/relationships/tableStyles" Id="rId22"></Relationship></Relationships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2ACC6D-EA98-4883-9898-519BA86E76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DC460E-D6D5-4C65-89FD-28DE8C7F34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A117-0C7A-4C6B-B1C5-420E5120789F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4D17AE-C5A8-44B6-AD6C-2FB9AA58EC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BE4014-6AE6-42E7-9C4B-08479B1AC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D6B90-AD4A-4D70-8E1C-546146BBD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2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08239AA-BE86-450F-B8FD-620B2B67C2CD}"/>
              </a:ext>
            </a:extLst>
          </p:cNvPr>
          <p:cNvSpPr/>
          <p:nvPr/>
        </p:nvSpPr>
        <p:spPr>
          <a:xfrm>
            <a:off x="224962" y="230279"/>
            <a:ext cx="6642299" cy="975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75" tIns="49538" rIns="99075" bIns="49538"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671513"/>
            <a:ext cx="3227387" cy="181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652184" y="9637034"/>
            <a:ext cx="1799696" cy="347194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fld id="{65232303-F66C-46D3-B05C-3173DE7E81D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BAAAF55-E335-40CA-B252-9C73BA4F2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1200" y="2806701"/>
            <a:ext cx="5683250" cy="6148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877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50000"/>
      </a:lnSpc>
      <a:defRPr sz="1400" kern="1200" baseline="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lnSpc>
        <a:spcPct val="150000"/>
      </a:lnSpc>
      <a:defRPr sz="1400" kern="1200" baseline="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lnSpc>
        <a:spcPct val="150000"/>
      </a:lnSpc>
      <a:defRPr sz="1400" kern="1200" baseline="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lnSpc>
        <a:spcPct val="150000"/>
      </a:lnSpc>
      <a:defRPr sz="1400" kern="1200" baseline="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lnSpc>
        <a:spcPct val="150000"/>
      </a:lnSpc>
      <a:defRPr sz="1400" kern="1200" baseline="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9.xml.rels><?xml version="1.0" encoding="UTF-8" ?><Relationships xmlns="http://schemas.openxmlformats.org/package/2006/relationships"><Relationship Target="../media/image9.emf" Type="http://schemas.openxmlformats.org/officeDocument/2006/relationships/image" Id="rId3"></Relationship><Relationship Target="../media/image8.emf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10.emf" Type="http://schemas.openxmlformats.org/officeDocument/2006/relationships/image" Id="rId4"></Relationship></Relationships>
</file>

<file path=ppt/slideLayouts/_rels/slideLayout2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media/image4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2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2.xml.rels><?xml version="1.0" encoding="UTF-8" ?><Relationships xmlns="http://schemas.openxmlformats.org/package/2006/relationships"><Relationship Target="../media/image1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23.xml.rels><?xml version="1.0" encoding="UTF-8" ?><Relationships xmlns="http://schemas.openxmlformats.org/package/2006/relationships"><Relationship Target="../media/image1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2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3.xml.rels><?xml version="1.0" encoding="UTF-8" ?><Relationships xmlns="http://schemas.openxmlformats.org/package/2006/relationships"><Relationship Target="../media/image13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5.xml.rels><?xml version="1.0" encoding="UTF-8" ?><Relationships xmlns="http://schemas.openxmlformats.org/package/2006/relationships"><Relationship Target="../media/image14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7.xml.rels><?xml version="1.0" encoding="UTF-8" ?><Relationships xmlns="http://schemas.openxmlformats.org/package/2006/relationships"><Relationship Target="../media/image15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9.xml.rels><?xml version="1.0" encoding="UTF-8" ?><Relationships xmlns="http://schemas.openxmlformats.org/package/2006/relationships"><Relationship Target="../media/image16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1.xml.rels><?xml version="1.0" encoding="UTF-8" ?><Relationships xmlns="http://schemas.openxmlformats.org/package/2006/relationships"><Relationship Target="../media/image17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3.xml.rels><?xml version="1.0" encoding="UTF-8" ?><Relationships xmlns="http://schemas.openxmlformats.org/package/2006/relationships"><Relationship Target="../media/image18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44.xml.rels><?xml version="1.0" encoding="UTF-8" ?><Relationships xmlns="http://schemas.openxmlformats.org/package/2006/relationships"><Relationship Target="../media/image22.emf" Type="http://schemas.openxmlformats.org/officeDocument/2006/relationships/image" Id="rId8"></Relationship><Relationship Target="../media/image8.emf" Type="http://schemas.openxmlformats.org/officeDocument/2006/relationships/image" Id="rId3"></Relationship><Relationship Target="../media/image21.emf" Type="http://schemas.openxmlformats.org/officeDocument/2006/relationships/image" Id="rId7"></Relationship><Relationship Target="../media/image19.emf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20.emf" Type="http://schemas.openxmlformats.org/officeDocument/2006/relationships/image" Id="rId6"></Relationship><Relationship Target="../media/image10.emf" Type="http://schemas.openxmlformats.org/officeDocument/2006/relationships/image" Id="rId5"></Relationship><Relationship Target="../media/image9.emf" Type="http://schemas.openxmlformats.org/officeDocument/2006/relationships/image" Id="rId4"></Relationship><Relationship Target="../media/image23.emf" Type="http://schemas.openxmlformats.org/officeDocument/2006/relationships/image" Id="rId9"></Relationship></Relationships>
</file>

<file path=ppt/slideLayouts/_rels/slideLayout5.xml.rels><?xml version="1.0" encoding="UTF-8" ?><Relationships xmlns="http://schemas.openxmlformats.org/package/2006/relationships"><Relationship Target="../media/image5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media/image6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media/image7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/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79CCBF7-7BBF-43D7-B845-F3EC181D14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grün enthält.  Automatisch generierte Beschreibung">
            <a:extLst>
              <a:ext uri="{FF2B5EF4-FFF2-40B4-BE49-F238E27FC236}">
                <a16:creationId xmlns:a16="http://schemas.microsoft.com/office/drawing/2014/main" id="{447876F4-6822-45C7-99FF-17EAB14B82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11522075" cy="622776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58DFA-CD87-4B59-B73D-FF6AAD32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0C58-364A-4D6B-97A9-D160D7B522DC}" type="datetime1">
              <a:rPr lang="de-DE" smtClean="0"/>
              <a:t>20.03.2025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950E281-2750-465D-8704-172BF68A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00" y="1757300"/>
            <a:ext cx="5665700" cy="1633600"/>
          </a:xfrm>
        </p:spPr>
        <p:txBody>
          <a:bodyPr/>
          <a:lstStyle>
            <a:lvl1pPr>
              <a:lnSpc>
                <a:spcPts val="72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5D9B128-5284-4F56-B4D0-96D0F417AD2B}"/>
              </a:ext>
            </a:extLst>
          </p:cNvPr>
          <p:cNvSpPr/>
          <p:nvPr userDrawn="1"/>
        </p:nvSpPr>
        <p:spPr>
          <a:xfrm>
            <a:off x="695326" y="5265800"/>
            <a:ext cx="10801350" cy="95561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21A34BE-AB57-482E-AF7E-FEDE81738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3313" y="3657600"/>
            <a:ext cx="4800600" cy="12065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2pPr>
            <a:lvl3pPr marL="9144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3pPr>
            <a:lvl4pPr marL="13716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4pPr>
            <a:lvl5pPr marL="18288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2246C9-082F-4A2C-867F-0E7C907A9D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8400" y="5511600"/>
            <a:ext cx="2772000" cy="4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enangab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43" y="2371640"/>
            <a:ext cx="6201787" cy="2873220"/>
          </a:xfrm>
        </p:spPr>
        <p:txBody>
          <a:bodyPr/>
          <a:lstStyle>
            <a:lvl1pPr algn="l">
              <a:lnSpc>
                <a:spcPts val="19000"/>
              </a:lnSpc>
              <a:defRPr sz="200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Ma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688" y="2397039"/>
            <a:ext cx="4698664" cy="35083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09CEFBC-8AA6-4C43-B7E6-00B3A41B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6687" y="2829632"/>
            <a:ext cx="4698664" cy="350836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5174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 Zahlenangab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44" y="2371640"/>
            <a:ext cx="6072390" cy="3317960"/>
          </a:xfrm>
        </p:spPr>
        <p:txBody>
          <a:bodyPr/>
          <a:lstStyle>
            <a:lvl1pPr algn="l">
              <a:lnSpc>
                <a:spcPts val="19000"/>
              </a:lnSpc>
              <a:defRPr sz="20000" cap="all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 dirty="0"/>
              <a:t>Ma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688" y="2397039"/>
            <a:ext cx="4698664" cy="35083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09CEFBC-8AA6-4C43-B7E6-00B3A41B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6687" y="2829632"/>
            <a:ext cx="4698664" cy="350836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810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ße Zahlenangab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44" y="2371640"/>
            <a:ext cx="6417447" cy="3317960"/>
          </a:xfrm>
        </p:spPr>
        <p:txBody>
          <a:bodyPr/>
          <a:lstStyle>
            <a:lvl1pPr algn="l">
              <a:lnSpc>
                <a:spcPts val="19000"/>
              </a:lnSpc>
              <a:defRPr sz="20000" cap="all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Ma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688" y="2397039"/>
            <a:ext cx="4698664" cy="35083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09CEFBC-8AA6-4C43-B7E6-00B3A41B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6687" y="2829632"/>
            <a:ext cx="4698664" cy="350836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41348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ße Zahlenangab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44" y="2371640"/>
            <a:ext cx="6046511" cy="3317960"/>
          </a:xfrm>
        </p:spPr>
        <p:txBody>
          <a:bodyPr/>
          <a:lstStyle>
            <a:lvl1pPr algn="l">
              <a:lnSpc>
                <a:spcPts val="19000"/>
              </a:lnSpc>
              <a:defRPr sz="20000" cap="all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dirty="0"/>
              <a:t>Ma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688" y="2397039"/>
            <a:ext cx="4698664" cy="35083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09CEFBC-8AA6-4C43-B7E6-00B3A41B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6687" y="2829632"/>
            <a:ext cx="4698664" cy="350836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8639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95C51227-DA5C-456A-950D-EADF3209C3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333375"/>
            <a:ext cx="11152275" cy="62277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4550485"/>
            <a:ext cx="6905625" cy="763793"/>
          </a:xfrm>
          <a:solidFill>
            <a:schemeClr val="tx1">
              <a:alpha val="90000"/>
            </a:schemeClr>
          </a:solidFill>
        </p:spPr>
        <p:txBody>
          <a:bodyPr lIns="360000" tIns="216000" rIns="360000" bIns="0"/>
          <a:lstStyle>
            <a:lvl1pPr>
              <a:lnSpc>
                <a:spcPts val="3800"/>
              </a:lnSpc>
              <a:defRPr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185871D-EC18-40EE-9529-A544B4B61C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3024" y="5314278"/>
            <a:ext cx="6905625" cy="599160"/>
          </a:xfrm>
          <a:solidFill>
            <a:schemeClr val="tx1">
              <a:alpha val="90000"/>
            </a:schemeClr>
          </a:solidFill>
        </p:spPr>
        <p:txBody>
          <a:bodyPr lIns="360000" rIns="360000"/>
          <a:lstStyle>
            <a:lvl1pPr marL="0" indent="0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30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 nur e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95C51227-DA5C-456A-950D-EADF3209C3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333375"/>
            <a:ext cx="11152275" cy="62277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4991100"/>
            <a:ext cx="6905625" cy="922338"/>
          </a:xfrm>
          <a:solidFill>
            <a:schemeClr val="tx1">
              <a:alpha val="90000"/>
            </a:schemeClr>
          </a:solidFill>
        </p:spPr>
        <p:txBody>
          <a:bodyPr lIns="360000" tIns="216000" rIns="360000" bIns="0"/>
          <a:lstStyle>
            <a:lvl1pPr>
              <a:lnSpc>
                <a:spcPts val="3800"/>
              </a:lnSpc>
              <a:defRPr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EC7F345-7545-4B21-8B6A-8E1DFBD0C0E4}"/>
              </a:ext>
            </a:extLst>
          </p:cNvPr>
          <p:cNvSpPr/>
          <p:nvPr userDrawn="1"/>
        </p:nvSpPr>
        <p:spPr>
          <a:xfrm>
            <a:off x="572750" y="323850"/>
            <a:ext cx="11619250" cy="6237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95C51227-DA5C-456A-950D-EADF3209C3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333375"/>
            <a:ext cx="2987675" cy="2982533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5716A31-B0BF-400D-8F80-0F8C12D289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429" y="3542091"/>
            <a:ext cx="4635602" cy="3019047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BE754D76-88A4-4E3F-A43A-3D05BC7FD3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18255" y="333375"/>
            <a:ext cx="4330800" cy="2982533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2EACB6CA-52FE-4B07-90EF-E564DCF1B2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4310" y="333375"/>
            <a:ext cx="3372728" cy="2982533"/>
          </a:xfrm>
          <a:solidFill>
            <a:schemeClr val="accent2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27DDC235-93B2-4417-BE51-0C0DB67BB1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56285" y="3542091"/>
            <a:ext cx="3568260" cy="3019047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00D9E44C-6019-466D-B669-297AF027E6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59798" y="3542091"/>
            <a:ext cx="2497239" cy="3019047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582-1C79-4ED2-B22B-30F84E667521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0C5BFE5-5E29-4468-8C26-E3F1CFDD92E8}"/>
              </a:ext>
            </a:extLst>
          </p:cNvPr>
          <p:cNvSpPr txBox="1"/>
          <p:nvPr userDrawn="1"/>
        </p:nvSpPr>
        <p:spPr>
          <a:xfrm rot="16200000">
            <a:off x="9967591" y="4424656"/>
            <a:ext cx="41036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e-DE" sz="11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Arial Narrow" panose="020B0606020202030204" pitchFamily="34" charset="0"/>
              </a:rPr>
              <a:t>© Gelsenwasser 2021</a:t>
            </a:r>
          </a:p>
        </p:txBody>
      </p:sp>
    </p:spTree>
    <p:extLst>
      <p:ext uri="{BB962C8B-B14F-4D97-AF65-F5344CB8AC3E}">
        <p14:creationId xmlns:p14="http://schemas.microsoft.com/office/powerpoint/2010/main" val="31406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>
            <a:extLst>
              <a:ext uri="{FF2B5EF4-FFF2-40B4-BE49-F238E27FC236}">
                <a16:creationId xmlns:a16="http://schemas.microsoft.com/office/drawing/2014/main" id="{95C51227-DA5C-456A-950D-EADF3209C3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333375"/>
            <a:ext cx="11152275" cy="62277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81075"/>
            <a:ext cx="4752975" cy="4932363"/>
          </a:xfrm>
          <a:solidFill>
            <a:schemeClr val="tx1">
              <a:alpha val="90000"/>
            </a:schemeClr>
          </a:solidFill>
        </p:spPr>
        <p:txBody>
          <a:bodyPr lIns="576000" tIns="396000" rIns="360000" bIns="0"/>
          <a:lstStyle>
            <a:lvl1pPr>
              <a:lnSpc>
                <a:spcPts val="3800"/>
              </a:lnSpc>
              <a:defRPr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185871D-EC18-40EE-9529-A544B4B61C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0582" y="2077262"/>
            <a:ext cx="3622018" cy="601559"/>
          </a:xfrm>
          <a:noFill/>
        </p:spPr>
        <p:txBody>
          <a:bodyPr lIns="0" rIns="0"/>
          <a:lstStyle>
            <a:lvl1pPr marL="0" indent="0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CBAB4F3-0EE5-42CC-AD9B-EFD901FED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0581" y="2871773"/>
            <a:ext cx="3622019" cy="253842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04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879475"/>
            <a:ext cx="6289673" cy="906896"/>
          </a:xfrm>
          <a:noFill/>
        </p:spPr>
        <p:txBody>
          <a:bodyPr lIns="0" tIns="0" rIns="0" bIns="0"/>
          <a:lstStyle>
            <a:lvl1pPr>
              <a:lnSpc>
                <a:spcPts val="3800"/>
              </a:lnSpc>
              <a:defRPr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185871D-EC18-40EE-9529-A544B4B61C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3025" y="1875271"/>
            <a:ext cx="6289673" cy="601559"/>
          </a:xfrm>
          <a:noFill/>
        </p:spPr>
        <p:txBody>
          <a:bodyPr lIns="0" rIns="0"/>
          <a:lstStyle>
            <a:lvl1pPr marL="0" indent="0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CBAB4F3-0EE5-42CC-AD9B-EFD901FED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3026" y="2476830"/>
            <a:ext cx="2457758" cy="3436608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BDAC299-4A64-43A6-8646-11D0AF501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333375"/>
            <a:ext cx="3719600" cy="62277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257DB0D1-F448-4B81-B631-55E8E40AB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105" y="2476830"/>
            <a:ext cx="2457758" cy="3436608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B435EBE-5F9A-4105-892D-FC5EBADD64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5184" y="2476500"/>
            <a:ext cx="2887616" cy="3436938"/>
          </a:xfrm>
          <a:solidFill>
            <a:schemeClr val="bg1">
              <a:alpha val="90000"/>
            </a:schemeClr>
          </a:solidFill>
        </p:spPr>
        <p:txBody>
          <a:bodyPr lIns="360000" tIns="252000" rIns="360000"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spcAft>
                <a:spcPts val="500"/>
              </a:spcAft>
              <a:buFontTx/>
              <a:buNone/>
              <a:defRPr b="1">
                <a:solidFill>
                  <a:schemeClr val="tx1"/>
                </a:solidFill>
              </a:defRPr>
            </a:lvl2pPr>
            <a:lvl3pPr marL="914400" indent="0">
              <a:spcBef>
                <a:spcPts val="0"/>
              </a:spcBef>
              <a:spcAft>
                <a:spcPts val="500"/>
              </a:spcAft>
              <a:buFontTx/>
              <a:buNone/>
              <a:defRPr b="1">
                <a:solidFill>
                  <a:schemeClr val="tx1"/>
                </a:solidFill>
              </a:defRPr>
            </a:lvl3pPr>
            <a:lvl4pPr marL="1371600" indent="0">
              <a:spcBef>
                <a:spcPts val="0"/>
              </a:spcBef>
              <a:spcAft>
                <a:spcPts val="500"/>
              </a:spcAft>
              <a:buFontTx/>
              <a:buNone/>
              <a:defRPr b="1">
                <a:solidFill>
                  <a:schemeClr val="tx1"/>
                </a:solidFill>
              </a:defRPr>
            </a:lvl4pPr>
            <a:lvl5pPr marL="1828800" indent="0">
              <a:spcBef>
                <a:spcPts val="0"/>
              </a:spcBef>
              <a:spcAft>
                <a:spcPts val="500"/>
              </a:spcAft>
              <a:buFontTx/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85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70AB4D6-A564-46B0-8D26-A5B839CA86A4}"/>
              </a:ext>
            </a:extLst>
          </p:cNvPr>
          <p:cNvSpPr/>
          <p:nvPr userDrawn="1"/>
        </p:nvSpPr>
        <p:spPr>
          <a:xfrm>
            <a:off x="695325" y="333375"/>
            <a:ext cx="1730375" cy="6227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BDAC299-4A64-43A6-8646-11D0AF501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981075"/>
            <a:ext cx="4930775" cy="49323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9" y="883639"/>
            <a:ext cx="4930776" cy="906896"/>
          </a:xfrm>
          <a:noFill/>
        </p:spPr>
        <p:txBody>
          <a:bodyPr lIns="0" tIns="0" rIns="0" bIns="0"/>
          <a:lstStyle>
            <a:lvl1pPr>
              <a:lnSpc>
                <a:spcPts val="3800"/>
              </a:lnSpc>
              <a:defRPr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CBAB4F3-0EE5-42CC-AD9B-EFD901FED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2000" y="2168440"/>
            <a:ext cx="4101793" cy="9068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C693256-62B4-4E7D-9A75-4FB2AFD614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2000" y="1829292"/>
            <a:ext cx="4101793" cy="31700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64BA833E-7AF4-43DF-9840-1659B637C4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000" y="3596944"/>
            <a:ext cx="4101793" cy="9068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A362124-4841-4266-8A11-5EF64A2F35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2000" y="3257796"/>
            <a:ext cx="4101793" cy="31700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AB48630-C810-4166-9B96-2C3897E094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2000" y="5000438"/>
            <a:ext cx="4101793" cy="9068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817840C8-29D4-4D6D-A48B-F9EC900D15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12000" y="4661290"/>
            <a:ext cx="4101793" cy="31700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B3EDD59-0ACB-4824-9C8C-1C8401553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000" y="1789200"/>
            <a:ext cx="813600" cy="8136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31268B3-39D6-4720-A7F0-976DF63EF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000" y="3258000"/>
            <a:ext cx="813600" cy="813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08E07C8-2C60-41CC-9F56-DF579F8951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2000" y="4640400"/>
            <a:ext cx="8136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/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79CCBF7-7BBF-43D7-B845-F3EC181D14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1CC7A2-02A5-46C6-8B9A-7B12E4DEB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63" y="333375"/>
            <a:ext cx="11522075" cy="622776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58DFA-CD87-4B59-B73D-FF6AAD32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0C58-364A-4D6B-97A9-D160D7B522DC}" type="datetime1">
              <a:rPr lang="de-DE" smtClean="0"/>
              <a:t>20.03.2025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950E281-2750-465D-8704-172BF68A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00" y="1757300"/>
            <a:ext cx="5665700" cy="1633600"/>
          </a:xfrm>
        </p:spPr>
        <p:txBody>
          <a:bodyPr/>
          <a:lstStyle>
            <a:lvl1pPr>
              <a:lnSpc>
                <a:spcPts val="72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5D9B128-5284-4F56-B4D0-96D0F417AD2B}"/>
              </a:ext>
            </a:extLst>
          </p:cNvPr>
          <p:cNvSpPr/>
          <p:nvPr userDrawn="1"/>
        </p:nvSpPr>
        <p:spPr>
          <a:xfrm>
            <a:off x="695326" y="5265800"/>
            <a:ext cx="10801350" cy="95561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21A34BE-AB57-482E-AF7E-FEDE81738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3313" y="3657600"/>
            <a:ext cx="4800600" cy="12065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2pPr>
            <a:lvl3pPr marL="9144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3pPr>
            <a:lvl4pPr marL="13716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4pPr>
            <a:lvl5pPr marL="1828800" indent="0">
              <a:lnSpc>
                <a:spcPts val="3200"/>
              </a:lnSpc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15CB8C1-99A1-40E2-A6BF-5DD82D721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8400" y="5511600"/>
            <a:ext cx="2772000" cy="4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0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70AB4D6-A564-46B0-8D26-A5B839CA86A4}"/>
              </a:ext>
            </a:extLst>
          </p:cNvPr>
          <p:cNvSpPr/>
          <p:nvPr userDrawn="1"/>
        </p:nvSpPr>
        <p:spPr>
          <a:xfrm>
            <a:off x="695325" y="333375"/>
            <a:ext cx="1730375" cy="6227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BDAC299-4A64-43A6-8646-11D0AF501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981075"/>
            <a:ext cx="4930775" cy="49323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9" y="947139"/>
            <a:ext cx="4930776" cy="906896"/>
          </a:xfrm>
          <a:noFill/>
        </p:spPr>
        <p:txBody>
          <a:bodyPr lIns="0" tIns="0" rIns="0" bIns="0"/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3A6860-2959-4033-B745-FA5009067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854035"/>
            <a:ext cx="4933950" cy="4059404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311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0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70AB4D6-A564-46B0-8D26-A5B839CA86A4}"/>
              </a:ext>
            </a:extLst>
          </p:cNvPr>
          <p:cNvSpPr/>
          <p:nvPr userDrawn="1"/>
        </p:nvSpPr>
        <p:spPr>
          <a:xfrm>
            <a:off x="10125080" y="333375"/>
            <a:ext cx="1730375" cy="6227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BDAC299-4A64-43A6-8646-11D0AF501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4680" y="981075"/>
            <a:ext cx="4930775" cy="4932363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0E6BA-8D5D-4FF0-B89B-52229B9E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12" y="947139"/>
            <a:ext cx="4930776" cy="906896"/>
          </a:xfrm>
          <a:noFill/>
        </p:spPr>
        <p:txBody>
          <a:bodyPr lIns="0" tIns="0" rIns="0" bIns="0"/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3A6860-2959-4033-B745-FA5009067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4611" y="1854035"/>
            <a:ext cx="4933950" cy="4059404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52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Mitarbeiter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08051"/>
            <a:ext cx="5076826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309-B4B5-43B7-81E9-A3CD0FB54135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6F4513-5881-4F71-8AD6-909242C85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1955800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FB0071E-F536-48D3-827C-9F26E3D206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6112" y="2289176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60A85E7-E8A4-409F-B407-824732A30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6112" y="1901740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BF472312-5769-4C3C-95C8-F09CA082F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3025" y="4232361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23E5D367-FEE5-41AE-A275-4BFD7D4B89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6112" y="4565737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EAFFCAA-A48F-4DAC-AD9D-ABD0CD18BA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6112" y="4178301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A33B5D93-DA74-45DF-AE19-AAB68529CC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7325" y="1955800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B6DEA406-5A98-4196-9CB7-98B34BE21E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0412" y="2289176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5F6D7EDC-229B-4C58-B96B-D70815CDF8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0412" y="1901740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EF2472FD-BBFB-4F4B-88F5-7FA9A47C28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7325" y="4232361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8" name="Textplatzhalter 11">
            <a:extLst>
              <a:ext uri="{FF2B5EF4-FFF2-40B4-BE49-F238E27FC236}">
                <a16:creationId xmlns:a16="http://schemas.microsoft.com/office/drawing/2014/main" id="{A8948693-832C-4290-94E8-D80F83991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0412" y="4565737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550632C4-27B4-4E50-B3BE-64D5433FD5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40412" y="4178301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0" name="Grafik 29" descr="Ein Bild, das Person enthält.  Automatisch generierte Beschreibung">
            <a:extLst>
              <a:ext uri="{FF2B5EF4-FFF2-40B4-BE49-F238E27FC236}">
                <a16:creationId xmlns:a16="http://schemas.microsoft.com/office/drawing/2014/main" id="{BE838CB3-6D74-436C-8BF3-59C2A5A17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3" y="749300"/>
            <a:ext cx="4121930" cy="6108700"/>
          </a:xfrm>
          <a:prstGeom prst="rect">
            <a:avLst/>
          </a:prstGeom>
          <a:effectLst>
            <a:outerShdw blurRad="279400" dist="228600" dir="3000000" sx="103000" sy="103000" algn="l" rotWithShape="0">
              <a:prstClr val="black">
                <a:alpha val="2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99C6CAA-37D9-48E1-A7C7-80A9DE1A1EBC}"/>
              </a:ext>
            </a:extLst>
          </p:cNvPr>
          <p:cNvSpPr txBox="1"/>
          <p:nvPr userDrawn="1"/>
        </p:nvSpPr>
        <p:spPr>
          <a:xfrm rot="16200000">
            <a:off x="9967591" y="4424656"/>
            <a:ext cx="41036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e-DE" sz="11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Arial Narrow" panose="020B0606020202030204" pitchFamily="34" charset="0"/>
              </a:rPr>
              <a:t>© Gelsenwasser 2022</a:t>
            </a:r>
          </a:p>
        </p:txBody>
      </p:sp>
    </p:spTree>
    <p:extLst>
      <p:ext uri="{BB962C8B-B14F-4D97-AF65-F5344CB8AC3E}">
        <p14:creationId xmlns:p14="http://schemas.microsoft.com/office/powerpoint/2010/main" val="40606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Mitarbeit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08051"/>
            <a:ext cx="5076826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309-B4B5-43B7-81E9-A3CD0FB54135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6F4513-5881-4F71-8AD6-909242C85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1955800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FB0071E-F536-48D3-827C-9F26E3D206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6112" y="2289176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60A85E7-E8A4-409F-B407-824732A30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6112" y="1901740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BF472312-5769-4C3C-95C8-F09CA082F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3025" y="4232361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23E5D367-FEE5-41AE-A275-4BFD7D4B89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6112" y="4565737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EAFFCAA-A48F-4DAC-AD9D-ABD0CD18BA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6112" y="4178301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A33B5D93-DA74-45DF-AE19-AAB68529CC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7325" y="1955800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B6DEA406-5A98-4196-9CB7-98B34BE21E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0412" y="2289176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5F6D7EDC-229B-4C58-B96B-D70815CDF8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0412" y="1901740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EF2472FD-BBFB-4F4B-88F5-7FA9A47C28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7325" y="4232361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8" name="Textplatzhalter 11">
            <a:extLst>
              <a:ext uri="{FF2B5EF4-FFF2-40B4-BE49-F238E27FC236}">
                <a16:creationId xmlns:a16="http://schemas.microsoft.com/office/drawing/2014/main" id="{A8948693-832C-4290-94E8-D80F839911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0412" y="4565737"/>
            <a:ext cx="2743200" cy="88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Lorem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550632C4-27B4-4E50-B3BE-64D5433FD5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40412" y="4178301"/>
            <a:ext cx="2743200" cy="3302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E838CB3-6D74-436C-8BF3-59C2A5A17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5523" y="749300"/>
            <a:ext cx="4121929" cy="6108700"/>
          </a:xfrm>
          <a:prstGeom prst="rect">
            <a:avLst/>
          </a:prstGeom>
          <a:effectLst>
            <a:outerShdw blurRad="279400" dist="228600" dir="3000000" sx="103000" sy="103000" algn="l" rotWithShape="0">
              <a:prstClr val="black">
                <a:alpha val="20000"/>
              </a:prstClr>
            </a:outerShdw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08A1DC67-C953-4E5C-B70B-71DE3CE6A760}"/>
              </a:ext>
            </a:extLst>
          </p:cNvPr>
          <p:cNvSpPr txBox="1"/>
          <p:nvPr userDrawn="1"/>
        </p:nvSpPr>
        <p:spPr>
          <a:xfrm rot="16200000">
            <a:off x="9967591" y="4424656"/>
            <a:ext cx="41036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e-DE" sz="11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Arial Narrow" panose="020B0606020202030204" pitchFamily="34" charset="0"/>
              </a:rPr>
              <a:t>© Gelsenwasser 2022</a:t>
            </a:r>
          </a:p>
        </p:txBody>
      </p:sp>
    </p:spTree>
    <p:extLst>
      <p:ext uri="{BB962C8B-B14F-4D97-AF65-F5344CB8AC3E}">
        <p14:creationId xmlns:p14="http://schemas.microsoft.com/office/powerpoint/2010/main" val="6269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AF4E-8C75-43DE-98A2-1BC89F4AC36F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328BA4C-5743-4E27-A3CE-4C3A8B92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81075"/>
            <a:ext cx="6784975" cy="4932363"/>
          </a:xfrm>
          <a:solidFill>
            <a:schemeClr val="tx1">
              <a:alpha val="90000"/>
            </a:schemeClr>
          </a:solidFill>
        </p:spPr>
        <p:txBody>
          <a:bodyPr lIns="576000" tIns="396000" rIns="360000" bIns="0"/>
          <a:lstStyle>
            <a:lvl1pPr>
              <a:lnSpc>
                <a:spcPts val="3800"/>
              </a:lnSpc>
              <a:defRPr/>
            </a:lvl1pPr>
          </a:lstStyle>
          <a:p>
            <a:r>
              <a:rPr lang="de-DE" dirty="0"/>
              <a:t>Master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FB13B96-C6B2-44A3-965D-73AD4770B2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0581" y="2077262"/>
            <a:ext cx="5692117" cy="601559"/>
          </a:xfrm>
          <a:noFill/>
        </p:spPr>
        <p:txBody>
          <a:bodyPr lIns="0" rIns="0"/>
          <a:lstStyle>
            <a:lvl1pPr marL="0" indent="0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ED52FBB9-BC13-4C58-83A7-024445924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0581" y="2871773"/>
            <a:ext cx="5692119" cy="2538426"/>
          </a:xfrm>
        </p:spPr>
        <p:txBody>
          <a:bodyPr/>
          <a:lstStyle>
            <a:lvl1pPr>
              <a:spcAft>
                <a:spcPts val="5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/>
            </a:lvl2pPr>
            <a:lvl3pPr>
              <a:spcBef>
                <a:spcPts val="0"/>
              </a:spcBef>
              <a:spcAft>
                <a:spcPts val="500"/>
              </a:spcAft>
              <a:defRPr/>
            </a:lvl3pPr>
            <a:lvl4pPr>
              <a:spcBef>
                <a:spcPts val="0"/>
              </a:spcBef>
              <a:spcAft>
                <a:spcPts val="500"/>
              </a:spcAft>
              <a:defRPr/>
            </a:lvl4pPr>
            <a:lvl5pPr>
              <a:spcBef>
                <a:spcPts val="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23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line und Text in 1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08051"/>
            <a:ext cx="9866312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500-8902-4721-8B27-0A953E702E01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8EC903-7605-4378-8F45-CEC6B86EBA30}"/>
              </a:ext>
            </a:extLst>
          </p:cNvPr>
          <p:cNvSpPr/>
          <p:nvPr userDrawn="1"/>
        </p:nvSpPr>
        <p:spPr>
          <a:xfrm>
            <a:off x="1343025" y="1872118"/>
            <a:ext cx="9866313" cy="4041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FC65BD1-AC52-40EC-9F7A-7D86D6843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0" y="2441643"/>
            <a:ext cx="8696325" cy="2920932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08E0A0-8B0B-4115-9D67-DD1B4C7787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3024" y="1346200"/>
            <a:ext cx="9866313" cy="325987"/>
          </a:xfrm>
          <a:noFill/>
        </p:spPr>
        <p:txBody>
          <a:bodyPr wrap="square" lIns="0" rIns="0">
            <a:spAutoFit/>
          </a:bodyPr>
          <a:lstStyle>
            <a:lvl1pPr marL="0" indent="0" algn="l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31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Text in 2 Kä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69A7A43-B317-49F5-92B5-FE4E4DA21296}"/>
              </a:ext>
            </a:extLst>
          </p:cNvPr>
          <p:cNvSpPr/>
          <p:nvPr userDrawn="1"/>
        </p:nvSpPr>
        <p:spPr>
          <a:xfrm>
            <a:off x="1343025" y="4002625"/>
            <a:ext cx="9866313" cy="19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34D99D2-B6C8-415D-B255-45114EECB53D}"/>
              </a:ext>
            </a:extLst>
          </p:cNvPr>
          <p:cNvSpPr/>
          <p:nvPr userDrawn="1"/>
        </p:nvSpPr>
        <p:spPr>
          <a:xfrm>
            <a:off x="1343025" y="1872118"/>
            <a:ext cx="9866313" cy="19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3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7689-2169-4082-881A-9170164D13CC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FC65BD1-AC52-40EC-9F7A-7D86D6843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9771" y="2255913"/>
            <a:ext cx="8926286" cy="1222829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6A51A1-9B64-481D-834F-6B6FD2D75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9771" y="4351735"/>
            <a:ext cx="8926286" cy="1222829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C84A549F-4646-4138-87A4-E619AE4E2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3024" y="1346200"/>
            <a:ext cx="9866313" cy="325987"/>
          </a:xfrm>
          <a:noFill/>
        </p:spPr>
        <p:txBody>
          <a:bodyPr wrap="square" lIns="0" rIns="0">
            <a:spAutoFit/>
          </a:bodyPr>
          <a:lstStyle>
            <a:lvl1pPr marL="0" indent="0" algn="l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43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Text in 2 Kästen |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34D99D2-B6C8-415D-B255-45114EECB53D}"/>
              </a:ext>
            </a:extLst>
          </p:cNvPr>
          <p:cNvSpPr/>
          <p:nvPr userDrawn="1"/>
        </p:nvSpPr>
        <p:spPr>
          <a:xfrm>
            <a:off x="1343025" y="1872118"/>
            <a:ext cx="4836795" cy="4041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3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AC32-CA8D-44FC-8BFC-F3389ED646D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FC65BD1-AC52-40EC-9F7A-7D86D6843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9771" y="2264539"/>
            <a:ext cx="3930469" cy="3300549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554261-BA7A-4E5E-95D0-B1BBCE132E63}"/>
              </a:ext>
            </a:extLst>
          </p:cNvPr>
          <p:cNvSpPr/>
          <p:nvPr userDrawn="1"/>
        </p:nvSpPr>
        <p:spPr>
          <a:xfrm>
            <a:off x="6372543" y="1872118"/>
            <a:ext cx="4836795" cy="4041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573561F-82BE-4009-BB45-2A60CD71C8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5705" y="2264539"/>
            <a:ext cx="3930469" cy="3300549"/>
          </a:xfrm>
        </p:spPr>
        <p:txBody>
          <a:bodyPr/>
          <a:lstStyle>
            <a:lvl1pPr>
              <a:lnSpc>
                <a:spcPts val="2600"/>
              </a:lnSpc>
              <a:spcAft>
                <a:spcPts val="500"/>
              </a:spcAft>
              <a:defRPr sz="1800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727540C-284D-42F3-9116-577585C7A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3024" y="1346200"/>
            <a:ext cx="9866313" cy="325987"/>
          </a:xfrm>
          <a:noFill/>
        </p:spPr>
        <p:txBody>
          <a:bodyPr wrap="square" lIns="0" rIns="0">
            <a:spAutoFit/>
          </a:bodyPr>
          <a:lstStyle>
            <a:lvl1pPr marL="0" indent="0" algn="l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75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und Text in 2 Kästen |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834D99D2-B6C8-415D-B255-45114EECB53D}"/>
              </a:ext>
            </a:extLst>
          </p:cNvPr>
          <p:cNvSpPr/>
          <p:nvPr userDrawn="1"/>
        </p:nvSpPr>
        <p:spPr>
          <a:xfrm>
            <a:off x="1343025" y="2264539"/>
            <a:ext cx="4836795" cy="3648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3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AC32-CA8D-44FC-8BFC-F3389ED646D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FC65BD1-AC52-40EC-9F7A-7D86D6843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9771" y="2730500"/>
            <a:ext cx="3930469" cy="2834588"/>
          </a:xfrm>
        </p:spPr>
        <p:txBody>
          <a:bodyPr/>
          <a:lstStyle>
            <a:lvl1pPr>
              <a:lnSpc>
                <a:spcPts val="2000"/>
              </a:lnSpc>
              <a:spcAft>
                <a:spcPts val="500"/>
              </a:spcAft>
              <a:defRPr sz="1400"/>
            </a:lvl1pPr>
            <a:lvl2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554261-BA7A-4E5E-95D0-B1BBCE132E63}"/>
              </a:ext>
            </a:extLst>
          </p:cNvPr>
          <p:cNvSpPr/>
          <p:nvPr userDrawn="1"/>
        </p:nvSpPr>
        <p:spPr>
          <a:xfrm>
            <a:off x="6372543" y="2264539"/>
            <a:ext cx="4836795" cy="36488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573561F-82BE-4009-BB45-2A60CD71C8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5705" y="2730500"/>
            <a:ext cx="3930469" cy="2834588"/>
          </a:xfrm>
        </p:spPr>
        <p:txBody>
          <a:bodyPr/>
          <a:lstStyle>
            <a:lvl1pPr>
              <a:lnSpc>
                <a:spcPts val="2000"/>
              </a:lnSpc>
              <a:spcAft>
                <a:spcPts val="500"/>
              </a:spcAft>
              <a:defRPr sz="1400"/>
            </a:lvl1pPr>
            <a:lvl2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2pPr>
            <a:lvl3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3pPr>
            <a:lvl4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4pPr>
            <a:lvl5pPr>
              <a:lnSpc>
                <a:spcPts val="2000"/>
              </a:lnSpc>
              <a:spcBef>
                <a:spcPts val="0"/>
              </a:spcBef>
              <a:spcAft>
                <a:spcPts val="500"/>
              </a:spcAft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727540C-284D-42F3-9116-577585C7A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43024" y="1346200"/>
            <a:ext cx="9866313" cy="325987"/>
          </a:xfrm>
          <a:noFill/>
        </p:spPr>
        <p:txBody>
          <a:bodyPr wrap="square" lIns="0" rIns="0">
            <a:spAutoFit/>
          </a:bodyPr>
          <a:lstStyle>
            <a:lvl1pPr marL="0" indent="0" algn="l">
              <a:lnSpc>
                <a:spcPts val="2800"/>
              </a:lnSpc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97E43E-9650-43E2-A096-1A079F92C9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86572" y="2055813"/>
            <a:ext cx="3949700" cy="396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1"/>
                </a:solidFill>
              </a:defRPr>
            </a:lvl2pPr>
            <a:lvl3pPr marL="914400" indent="0" algn="ctr">
              <a:buNone/>
              <a:defRPr b="1">
                <a:solidFill>
                  <a:schemeClr val="tx1"/>
                </a:solidFill>
              </a:defRPr>
            </a:lvl3pPr>
            <a:lvl4pPr marL="1371600" indent="0" algn="ctr">
              <a:buNone/>
              <a:defRPr b="1">
                <a:solidFill>
                  <a:schemeClr val="tx1"/>
                </a:solidFill>
              </a:defRPr>
            </a:lvl4pPr>
            <a:lvl5pPr marL="1828800" indent="0" algn="ctr"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DC835459-E206-46E0-A1E0-D05D4F5B33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6089" y="2055813"/>
            <a:ext cx="3949700" cy="396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1"/>
                </a:solidFill>
              </a:defRPr>
            </a:lvl2pPr>
            <a:lvl3pPr marL="914400" indent="0" algn="ctr">
              <a:buNone/>
              <a:defRPr b="1">
                <a:solidFill>
                  <a:schemeClr val="tx1"/>
                </a:solidFill>
              </a:defRPr>
            </a:lvl3pPr>
            <a:lvl4pPr marL="1371600" indent="0" algn="ctr">
              <a:buNone/>
              <a:defRPr b="1">
                <a:solidFill>
                  <a:schemeClr val="tx1"/>
                </a:solidFill>
              </a:defRPr>
            </a:lvl4pPr>
            <a:lvl5pPr marL="1828800" indent="0" algn="ctr"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2518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3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6B33-19F2-451F-BDBB-401D7456577A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08051"/>
            <a:ext cx="5076826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E73E-EE4F-4B2F-A2BD-8F23F3EC4118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8EC903-7605-4378-8F45-CEC6B86EBA30}"/>
              </a:ext>
            </a:extLst>
          </p:cNvPr>
          <p:cNvSpPr/>
          <p:nvPr userDrawn="1"/>
        </p:nvSpPr>
        <p:spPr>
          <a:xfrm>
            <a:off x="1343025" y="1798638"/>
            <a:ext cx="9866313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6F4513-5881-4F71-8AD6-909242C85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8638" y="2273301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FB0071E-F536-48D3-827C-9F26E3D20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1725" y="2206626"/>
            <a:ext cx="3576899" cy="23237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07340E0-8448-4E74-A1CA-7DEE938B93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8638" y="3131940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A08476EF-A7F7-4093-957D-E896C1578C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8638" y="4012428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D043B83B-BD85-4955-96DF-5CB5409B2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71725" y="3065265"/>
            <a:ext cx="3576899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E4CB31DE-2BCA-4B45-A791-2CEFE3AC4A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71725" y="3943372"/>
            <a:ext cx="3576899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EA25B691-7BE4-4A41-8516-5941C60757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537" y="2208213"/>
            <a:ext cx="3836989" cy="241300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92A959D1-2845-4993-9454-19ACE1373C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450" y="2273301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94256F32-7B5C-4D6B-BED8-D4B207A4B8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7450" y="3137496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F4843A62-FAE4-4DEE-8A6B-62E3C5519D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40537" y="3065265"/>
            <a:ext cx="3836988" cy="23237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55A88F41-BB6F-46A6-BABB-AFEDAE78A4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450" y="4009253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EACFAB7E-CDE2-4838-A6A0-7BF5C72620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40537" y="3943372"/>
            <a:ext cx="3836988" cy="23237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07F34B67-40C6-4152-8B87-E00D5F9608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98638" y="4958797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BC20E4F5-F6CC-473B-AE17-DD02FC6872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1725" y="4889741"/>
            <a:ext cx="3576899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A639D9FF-EC92-41A2-82B4-4E590E0237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7450" y="4955622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29225900-0250-4DF9-A8C9-E5D9FA681C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40537" y="4889741"/>
            <a:ext cx="3836988" cy="23237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1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4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E373-13AA-45F8-B009-F241998CDC0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7A19CE7-3854-43A0-9C19-7E4DCA1A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1961" y="1366211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15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0CD76-2F74-4179-ABC9-2D71E79E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731752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96E802-4954-4C8B-BAE1-330B10B2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63F2-BE4C-44FC-840D-2127CEA94490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E227A4-7790-4A93-9DB5-C5B4169E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817D8E-B2CD-4C27-8A3C-7389D617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319EBF-EA85-4962-9A5E-C4588C4F5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913" y="1193800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61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43D5A-15A7-47F1-8ADF-38E68A28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698862-6AE3-40F0-8111-007DD3F7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5B79-9B35-4B1B-8A85-CC89E217D7B4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2657BC-812F-4673-8A66-99BF8826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A89D59-EA18-4937-88D9-9B61419A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1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06DE23-E524-474A-A44F-FDFD43FF8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33374"/>
            <a:ext cx="11161713" cy="622776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717403"/>
            <a:ext cx="5028154" cy="25479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D51C2-3694-4E5D-888D-CF89E24BECC9}"/>
              </a:ext>
            </a:extLst>
          </p:cNvPr>
          <p:cNvSpPr txBox="1"/>
          <p:nvPr userDrawn="1"/>
        </p:nvSpPr>
        <p:spPr>
          <a:xfrm>
            <a:off x="3055938" y="1977940"/>
            <a:ext cx="6438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0" b="1" cap="all" baseline="0" dirty="0">
                <a:solidFill>
                  <a:schemeClr val="accent2"/>
                </a:solidFill>
              </a:rPr>
              <a:t>Wasser</a:t>
            </a:r>
          </a:p>
        </p:txBody>
      </p:sp>
    </p:spTree>
    <p:extLst>
      <p:ext uri="{BB962C8B-B14F-4D97-AF65-F5344CB8AC3E}">
        <p14:creationId xmlns:p14="http://schemas.microsoft.com/office/powerpoint/2010/main" val="4625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4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E373-13AA-45F8-B009-F241998CDC0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7A19CE7-3854-43A0-9C19-7E4DCA1A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1961" y="1366211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C1CC76-6EE0-427A-93D0-5AD4365D0623}"/>
              </a:ext>
            </a:extLst>
          </p:cNvPr>
          <p:cNvSpPr/>
          <p:nvPr userDrawn="1"/>
        </p:nvSpPr>
        <p:spPr>
          <a:xfrm>
            <a:off x="11877674" y="333373"/>
            <a:ext cx="314325" cy="96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F13006-2414-4F9F-8D2B-6F36387DB69A}"/>
              </a:ext>
            </a:extLst>
          </p:cNvPr>
          <p:cNvSpPr/>
          <p:nvPr userDrawn="1"/>
        </p:nvSpPr>
        <p:spPr>
          <a:xfrm>
            <a:off x="12102050" y="1316204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D42B1E-5D26-4894-80F2-9F86906F5059}"/>
              </a:ext>
            </a:extLst>
          </p:cNvPr>
          <p:cNvSpPr/>
          <p:nvPr userDrawn="1"/>
        </p:nvSpPr>
        <p:spPr>
          <a:xfrm>
            <a:off x="12102050" y="2299035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C992A5-3BA5-45F3-98AB-F97B32D6FDB0}"/>
              </a:ext>
            </a:extLst>
          </p:cNvPr>
          <p:cNvSpPr/>
          <p:nvPr userDrawn="1"/>
        </p:nvSpPr>
        <p:spPr>
          <a:xfrm>
            <a:off x="12102050" y="3281866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49DCAE3-F9E3-40B0-9648-14E6300B7337}"/>
              </a:ext>
            </a:extLst>
          </p:cNvPr>
          <p:cNvSpPr/>
          <p:nvPr userDrawn="1"/>
        </p:nvSpPr>
        <p:spPr>
          <a:xfrm>
            <a:off x="12102050" y="4264697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F51D11-F16B-4A02-9076-C770017756FB}"/>
              </a:ext>
            </a:extLst>
          </p:cNvPr>
          <p:cNvSpPr txBox="1"/>
          <p:nvPr userDrawn="1"/>
        </p:nvSpPr>
        <p:spPr>
          <a:xfrm rot="16200000">
            <a:off x="11587955" y="684968"/>
            <a:ext cx="8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cap="all" baseline="0" dirty="0">
                <a:solidFill>
                  <a:schemeClr val="accent2"/>
                </a:solidFill>
              </a:rPr>
              <a:t>Wasser</a:t>
            </a:r>
          </a:p>
        </p:txBody>
      </p:sp>
    </p:spTree>
    <p:extLst>
      <p:ext uri="{BB962C8B-B14F-4D97-AF65-F5344CB8AC3E}">
        <p14:creationId xmlns:p14="http://schemas.microsoft.com/office/powerpoint/2010/main" val="28932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06DE23-E524-474A-A44F-FDFD43FF8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/>
          <a:stretch/>
        </p:blipFill>
        <p:spPr>
          <a:xfrm>
            <a:off x="695325" y="341524"/>
            <a:ext cx="11161713" cy="621961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717403"/>
            <a:ext cx="5028154" cy="25479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D51C2-3694-4E5D-888D-CF89E24BECC9}"/>
              </a:ext>
            </a:extLst>
          </p:cNvPr>
          <p:cNvSpPr txBox="1"/>
          <p:nvPr userDrawn="1"/>
        </p:nvSpPr>
        <p:spPr>
          <a:xfrm>
            <a:off x="3055938" y="1977940"/>
            <a:ext cx="6438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0" b="1" cap="all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13511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4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E373-13AA-45F8-B009-F241998CDC0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7A19CE7-3854-43A0-9C19-7E4DCA1A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1961" y="1366211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C1CC76-6EE0-427A-93D0-5AD4365D0623}"/>
              </a:ext>
            </a:extLst>
          </p:cNvPr>
          <p:cNvSpPr/>
          <p:nvPr userDrawn="1"/>
        </p:nvSpPr>
        <p:spPr>
          <a:xfrm>
            <a:off x="12102050" y="333373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F13006-2414-4F9F-8D2B-6F36387DB69A}"/>
              </a:ext>
            </a:extLst>
          </p:cNvPr>
          <p:cNvSpPr/>
          <p:nvPr userDrawn="1"/>
        </p:nvSpPr>
        <p:spPr>
          <a:xfrm>
            <a:off x="11877674" y="1316204"/>
            <a:ext cx="314325" cy="9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D42B1E-5D26-4894-80F2-9F86906F5059}"/>
              </a:ext>
            </a:extLst>
          </p:cNvPr>
          <p:cNvSpPr/>
          <p:nvPr userDrawn="1"/>
        </p:nvSpPr>
        <p:spPr>
          <a:xfrm>
            <a:off x="12102050" y="2299035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C992A5-3BA5-45F3-98AB-F97B32D6FDB0}"/>
              </a:ext>
            </a:extLst>
          </p:cNvPr>
          <p:cNvSpPr/>
          <p:nvPr userDrawn="1"/>
        </p:nvSpPr>
        <p:spPr>
          <a:xfrm>
            <a:off x="12102050" y="3281866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49DCAE3-F9E3-40B0-9648-14E6300B7337}"/>
              </a:ext>
            </a:extLst>
          </p:cNvPr>
          <p:cNvSpPr/>
          <p:nvPr userDrawn="1"/>
        </p:nvSpPr>
        <p:spPr>
          <a:xfrm>
            <a:off x="12102050" y="4264697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F51D11-F16B-4A02-9076-C770017756FB}"/>
              </a:ext>
            </a:extLst>
          </p:cNvPr>
          <p:cNvSpPr txBox="1"/>
          <p:nvPr userDrawn="1"/>
        </p:nvSpPr>
        <p:spPr>
          <a:xfrm rot="16200000">
            <a:off x="11587955" y="1667799"/>
            <a:ext cx="8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cap="all" baseline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1425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06DE23-E524-474A-A44F-FDFD43FF8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/>
          <a:stretch/>
        </p:blipFill>
        <p:spPr>
          <a:xfrm>
            <a:off x="695325" y="341524"/>
            <a:ext cx="11161712" cy="621961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717403"/>
            <a:ext cx="5028154" cy="25479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D51C2-3694-4E5D-888D-CF89E24BECC9}"/>
              </a:ext>
            </a:extLst>
          </p:cNvPr>
          <p:cNvSpPr txBox="1"/>
          <p:nvPr userDrawn="1"/>
        </p:nvSpPr>
        <p:spPr>
          <a:xfrm>
            <a:off x="3055938" y="1977940"/>
            <a:ext cx="6438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0" b="1" cap="all" baseline="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Strom</a:t>
            </a:r>
          </a:p>
        </p:txBody>
      </p:sp>
    </p:spTree>
    <p:extLst>
      <p:ext uri="{BB962C8B-B14F-4D97-AF65-F5344CB8AC3E}">
        <p14:creationId xmlns:p14="http://schemas.microsoft.com/office/powerpoint/2010/main" val="36420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4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E373-13AA-45F8-B009-F241998CDC0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7A19CE7-3854-43A0-9C19-7E4DCA1A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1961" y="1366211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C1CC76-6EE0-427A-93D0-5AD4365D0623}"/>
              </a:ext>
            </a:extLst>
          </p:cNvPr>
          <p:cNvSpPr/>
          <p:nvPr userDrawn="1"/>
        </p:nvSpPr>
        <p:spPr>
          <a:xfrm>
            <a:off x="12102050" y="333373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F13006-2414-4F9F-8D2B-6F36387DB69A}"/>
              </a:ext>
            </a:extLst>
          </p:cNvPr>
          <p:cNvSpPr/>
          <p:nvPr userDrawn="1"/>
        </p:nvSpPr>
        <p:spPr>
          <a:xfrm>
            <a:off x="12101276" y="1316204"/>
            <a:ext cx="90723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D42B1E-5D26-4894-80F2-9F86906F5059}"/>
              </a:ext>
            </a:extLst>
          </p:cNvPr>
          <p:cNvSpPr/>
          <p:nvPr userDrawn="1"/>
        </p:nvSpPr>
        <p:spPr>
          <a:xfrm>
            <a:off x="11877674" y="2299035"/>
            <a:ext cx="314325" cy="9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C992A5-3BA5-45F3-98AB-F97B32D6FDB0}"/>
              </a:ext>
            </a:extLst>
          </p:cNvPr>
          <p:cNvSpPr/>
          <p:nvPr userDrawn="1"/>
        </p:nvSpPr>
        <p:spPr>
          <a:xfrm>
            <a:off x="12102050" y="3281866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49DCAE3-F9E3-40B0-9648-14E6300B7337}"/>
              </a:ext>
            </a:extLst>
          </p:cNvPr>
          <p:cNvSpPr/>
          <p:nvPr userDrawn="1"/>
        </p:nvSpPr>
        <p:spPr>
          <a:xfrm>
            <a:off x="12102050" y="4264697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F51D11-F16B-4A02-9076-C770017756FB}"/>
              </a:ext>
            </a:extLst>
          </p:cNvPr>
          <p:cNvSpPr txBox="1"/>
          <p:nvPr userDrawn="1"/>
        </p:nvSpPr>
        <p:spPr>
          <a:xfrm rot="16200000">
            <a:off x="11587955" y="2650630"/>
            <a:ext cx="8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cap="all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Strom</a:t>
            </a:r>
          </a:p>
        </p:txBody>
      </p:sp>
    </p:spTree>
    <p:extLst>
      <p:ext uri="{BB962C8B-B14F-4D97-AF65-F5344CB8AC3E}">
        <p14:creationId xmlns:p14="http://schemas.microsoft.com/office/powerpoint/2010/main" val="7068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WÄ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06DE23-E524-474A-A44F-FDFD43FF8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/>
          <a:stretch/>
        </p:blipFill>
        <p:spPr>
          <a:xfrm>
            <a:off x="695325" y="337448"/>
            <a:ext cx="11161712" cy="62236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717403"/>
            <a:ext cx="5028154" cy="25479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D51C2-3694-4E5D-888D-CF89E24BECC9}"/>
              </a:ext>
            </a:extLst>
          </p:cNvPr>
          <p:cNvSpPr txBox="1"/>
          <p:nvPr userDrawn="1"/>
        </p:nvSpPr>
        <p:spPr>
          <a:xfrm>
            <a:off x="3055938" y="1977940"/>
            <a:ext cx="6438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0" b="1" cap="all" baseline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Wärme</a:t>
            </a:r>
          </a:p>
        </p:txBody>
      </p:sp>
    </p:spTree>
    <p:extLst>
      <p:ext uri="{BB962C8B-B14F-4D97-AF65-F5344CB8AC3E}">
        <p14:creationId xmlns:p14="http://schemas.microsoft.com/office/powerpoint/2010/main" val="32833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513" y="908051"/>
            <a:ext cx="5076826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F309-B4B5-43B7-81E9-A3CD0FB54135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DF93FE7-8197-4255-851F-FB8C7F410081}"/>
              </a:ext>
            </a:extLst>
          </p:cNvPr>
          <p:cNvSpPr/>
          <p:nvPr userDrawn="1"/>
        </p:nvSpPr>
        <p:spPr>
          <a:xfrm>
            <a:off x="695325" y="333375"/>
            <a:ext cx="1730375" cy="6227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A663A98-FC17-4AAF-BA2C-9AB8D2600F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981075"/>
            <a:ext cx="4918075" cy="4918075"/>
          </a:xfrm>
          <a:solidFill>
            <a:schemeClr val="accent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6F4513-5881-4F71-8AD6-909242C85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2513" y="1701800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FB0071E-F536-48D3-827C-9F26E3D20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5600" y="1635125"/>
            <a:ext cx="4503738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707340E0-8448-4E74-A1CA-7DEE938B93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2513" y="2405359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A08476EF-A7F7-4093-957D-E896C1578C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2513" y="3131143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D043B83B-BD85-4955-96DF-5CB5409B2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5600" y="2338684"/>
            <a:ext cx="4503738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E4CB31DE-2BCA-4B45-A791-2CEFE3AC4A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5600" y="3061293"/>
            <a:ext cx="4503738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EA25B691-7BE4-4A41-8516-5941C60757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05600" y="3809302"/>
            <a:ext cx="4503738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92A959D1-2845-4993-9454-19ACE1373C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2513" y="3875977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94256F32-7B5C-4D6B-BED8-D4B207A4B8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2513" y="4638078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F4843A62-FAE4-4DEE-8A6B-62E3C5519D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05600" y="4571404"/>
            <a:ext cx="4503738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A217B5F7-2E4F-4936-BEC4-25A3523FCB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2513" y="5400179"/>
            <a:ext cx="358775" cy="358776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CDB21618-53BD-4807-8715-8B403B6EB1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05600" y="5333505"/>
            <a:ext cx="4503738" cy="23237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5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WÄ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4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E373-13AA-45F8-B009-F241998CDC0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7A19CE7-3854-43A0-9C19-7E4DCA1A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1961" y="1366211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C1CC76-6EE0-427A-93D0-5AD4365D0623}"/>
              </a:ext>
            </a:extLst>
          </p:cNvPr>
          <p:cNvSpPr/>
          <p:nvPr userDrawn="1"/>
        </p:nvSpPr>
        <p:spPr>
          <a:xfrm>
            <a:off x="12102050" y="333373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F13006-2414-4F9F-8D2B-6F36387DB69A}"/>
              </a:ext>
            </a:extLst>
          </p:cNvPr>
          <p:cNvSpPr/>
          <p:nvPr userDrawn="1"/>
        </p:nvSpPr>
        <p:spPr>
          <a:xfrm>
            <a:off x="12101276" y="1316204"/>
            <a:ext cx="90723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D42B1E-5D26-4894-80F2-9F86906F5059}"/>
              </a:ext>
            </a:extLst>
          </p:cNvPr>
          <p:cNvSpPr/>
          <p:nvPr userDrawn="1"/>
        </p:nvSpPr>
        <p:spPr>
          <a:xfrm>
            <a:off x="12101276" y="2299035"/>
            <a:ext cx="90723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C992A5-3BA5-45F3-98AB-F97B32D6FDB0}"/>
              </a:ext>
            </a:extLst>
          </p:cNvPr>
          <p:cNvSpPr/>
          <p:nvPr userDrawn="1"/>
        </p:nvSpPr>
        <p:spPr>
          <a:xfrm>
            <a:off x="11877674" y="3281866"/>
            <a:ext cx="314325" cy="96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49DCAE3-F9E3-40B0-9648-14E6300B7337}"/>
              </a:ext>
            </a:extLst>
          </p:cNvPr>
          <p:cNvSpPr/>
          <p:nvPr userDrawn="1"/>
        </p:nvSpPr>
        <p:spPr>
          <a:xfrm>
            <a:off x="12102050" y="4264697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F51D11-F16B-4A02-9076-C770017756FB}"/>
              </a:ext>
            </a:extLst>
          </p:cNvPr>
          <p:cNvSpPr txBox="1"/>
          <p:nvPr userDrawn="1"/>
        </p:nvSpPr>
        <p:spPr>
          <a:xfrm rot="16200000">
            <a:off x="11587955" y="3633461"/>
            <a:ext cx="8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cap="all" baseline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Wärme</a:t>
            </a:r>
          </a:p>
        </p:txBody>
      </p:sp>
    </p:spTree>
    <p:extLst>
      <p:ext uri="{BB962C8B-B14F-4D97-AF65-F5344CB8AC3E}">
        <p14:creationId xmlns:p14="http://schemas.microsoft.com/office/powerpoint/2010/main" val="37100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ABW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06DE23-E524-474A-A44F-FDFD43FF8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/>
          <a:stretch/>
        </p:blipFill>
        <p:spPr>
          <a:xfrm>
            <a:off x="695324" y="341524"/>
            <a:ext cx="11161711" cy="621961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717403"/>
            <a:ext cx="5028154" cy="25479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D51C2-3694-4E5D-888D-CF89E24BECC9}"/>
              </a:ext>
            </a:extLst>
          </p:cNvPr>
          <p:cNvSpPr txBox="1"/>
          <p:nvPr userDrawn="1"/>
        </p:nvSpPr>
        <p:spPr>
          <a:xfrm>
            <a:off x="2796988" y="1977940"/>
            <a:ext cx="695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0" b="1" cap="all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Abwasser</a:t>
            </a:r>
          </a:p>
        </p:txBody>
      </p:sp>
    </p:spTree>
    <p:extLst>
      <p:ext uri="{BB962C8B-B14F-4D97-AF65-F5344CB8AC3E}">
        <p14:creationId xmlns:p14="http://schemas.microsoft.com/office/powerpoint/2010/main" val="38139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ABWA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E3299-1FC1-42EF-8102-D6236126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908051"/>
            <a:ext cx="9866314" cy="555624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668EE4-1E33-490F-B5F7-0EF6AA22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E373-13AA-45F8-B009-F241998CDC02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A85ADC-62BA-4190-8BA5-411F11DC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A92D-71D5-4261-A55C-59A4C5B7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7A19CE7-3854-43A0-9C19-7E4DCA1A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1961" y="1366211"/>
            <a:ext cx="9877425" cy="631825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2pPr>
            <a:lvl3pPr marL="9144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3pPr>
            <a:lvl4pPr marL="13716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4pPr>
            <a:lvl5pPr marL="1828800" indent="0">
              <a:lnSpc>
                <a:spcPts val="2600"/>
              </a:lnSpc>
              <a:buNone/>
              <a:defRPr sz="20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C1CC76-6EE0-427A-93D0-5AD4365D0623}"/>
              </a:ext>
            </a:extLst>
          </p:cNvPr>
          <p:cNvSpPr/>
          <p:nvPr userDrawn="1"/>
        </p:nvSpPr>
        <p:spPr>
          <a:xfrm>
            <a:off x="12102050" y="333373"/>
            <a:ext cx="89949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F13006-2414-4F9F-8D2B-6F36387DB69A}"/>
              </a:ext>
            </a:extLst>
          </p:cNvPr>
          <p:cNvSpPr/>
          <p:nvPr userDrawn="1"/>
        </p:nvSpPr>
        <p:spPr>
          <a:xfrm>
            <a:off x="12101276" y="1316204"/>
            <a:ext cx="90723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D42B1E-5D26-4894-80F2-9F86906F5059}"/>
              </a:ext>
            </a:extLst>
          </p:cNvPr>
          <p:cNvSpPr/>
          <p:nvPr userDrawn="1"/>
        </p:nvSpPr>
        <p:spPr>
          <a:xfrm>
            <a:off x="12101276" y="2299035"/>
            <a:ext cx="90723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C992A5-3BA5-45F3-98AB-F97B32D6FDB0}"/>
              </a:ext>
            </a:extLst>
          </p:cNvPr>
          <p:cNvSpPr/>
          <p:nvPr userDrawn="1"/>
        </p:nvSpPr>
        <p:spPr>
          <a:xfrm>
            <a:off x="12101276" y="3281866"/>
            <a:ext cx="90723" cy="96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49DCAE3-F9E3-40B0-9648-14E6300B7337}"/>
              </a:ext>
            </a:extLst>
          </p:cNvPr>
          <p:cNvSpPr/>
          <p:nvPr userDrawn="1"/>
        </p:nvSpPr>
        <p:spPr>
          <a:xfrm>
            <a:off x="11877674" y="4264697"/>
            <a:ext cx="314325" cy="96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38587DB-A451-4225-B877-222843EF41A4}"/>
              </a:ext>
            </a:extLst>
          </p:cNvPr>
          <p:cNvSpPr txBox="1"/>
          <p:nvPr userDrawn="1"/>
        </p:nvSpPr>
        <p:spPr>
          <a:xfrm rot="16200000">
            <a:off x="11587955" y="4616292"/>
            <a:ext cx="8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cap="all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Abwasser</a:t>
            </a:r>
          </a:p>
        </p:txBody>
      </p:sp>
    </p:spTree>
    <p:extLst>
      <p:ext uri="{BB962C8B-B14F-4D97-AF65-F5344CB8AC3E}">
        <p14:creationId xmlns:p14="http://schemas.microsoft.com/office/powerpoint/2010/main" val="9194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STADTWERKE / PARTNERSCHA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72E3413-92AF-44B3-A9F8-EA21409BF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325" y="342900"/>
            <a:ext cx="11161713" cy="61670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196C313-F302-467A-9695-693373CF5B8E}"/>
              </a:ext>
            </a:extLst>
          </p:cNvPr>
          <p:cNvSpPr/>
          <p:nvPr userDrawn="1"/>
        </p:nvSpPr>
        <p:spPr>
          <a:xfrm>
            <a:off x="695324" y="335017"/>
            <a:ext cx="11161713" cy="62277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4814683"/>
            <a:ext cx="5028154" cy="25479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D51C2-3694-4E5D-888D-CF89E24BECC9}"/>
              </a:ext>
            </a:extLst>
          </p:cNvPr>
          <p:cNvSpPr txBox="1"/>
          <p:nvPr userDrawn="1"/>
        </p:nvSpPr>
        <p:spPr>
          <a:xfrm>
            <a:off x="1272540" y="1977940"/>
            <a:ext cx="10005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cap="all" baseline="0" dirty="0">
                <a:solidFill>
                  <a:srgbClr val="5684C3"/>
                </a:solidFill>
              </a:rPr>
              <a:t>STADTWERKE</a:t>
            </a:r>
            <a:br>
              <a:rPr lang="de-DE" sz="9000" b="1" cap="all" baseline="0" dirty="0">
                <a:solidFill>
                  <a:srgbClr val="5684C3"/>
                </a:solidFill>
              </a:rPr>
            </a:br>
            <a:r>
              <a:rPr lang="de-DE" sz="9000" b="1" cap="all" baseline="0" dirty="0">
                <a:solidFill>
                  <a:srgbClr val="5684C3"/>
                </a:solidFill>
              </a:rPr>
              <a:t>PARTNERSCHAFTEN</a:t>
            </a:r>
          </a:p>
        </p:txBody>
      </p:sp>
    </p:spTree>
    <p:extLst>
      <p:ext uri="{BB962C8B-B14F-4D97-AF65-F5344CB8AC3E}">
        <p14:creationId xmlns:p14="http://schemas.microsoft.com/office/powerpoint/2010/main" val="16954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571A8-4B89-49E1-B920-52B10A06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995494-FAD4-4050-9581-B6D611DA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5B79-9B35-4B1B-8A85-CC89E217D7B4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E78EAF-0957-4431-A9DE-3336AA6C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A8F9A0-FBE2-4563-949B-A6311E40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FE881C24-4B92-436F-8050-A83CBD6C7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2800" y="1922400"/>
            <a:ext cx="813600" cy="8136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4758364-9ECE-4AE4-8C49-41BEC35B0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3600" y="1922400"/>
            <a:ext cx="813600" cy="81360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6DA18440-9FB3-4CAB-8B52-0C4F450AC2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8000" y="1922400"/>
            <a:ext cx="813600" cy="8136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817C4A6D-80A0-4AD6-8A92-1559C667D8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8800" y="1922400"/>
            <a:ext cx="813600" cy="81360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37A0A552-33E5-4C40-B325-3AC6CD057D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39600" y="1922400"/>
            <a:ext cx="813600" cy="81360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DB22DF21-3F39-43ED-84EF-BBBA7442EF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40400" y="1922400"/>
            <a:ext cx="813600" cy="8136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02D6AFDE-BEE2-4980-9047-6284EE1809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41200" y="1922400"/>
            <a:ext cx="813600" cy="81360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0B85A366-7B75-4F52-8F5F-0822EB3B99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5600" y="1922400"/>
            <a:ext cx="813600" cy="813600"/>
          </a:xfrm>
          <a:prstGeom prst="rect">
            <a:avLst/>
          </a:prstGeom>
        </p:spPr>
      </p:pic>
      <p:grpSp>
        <p:nvGrpSpPr>
          <p:cNvPr id="74" name="Group 8">
            <a:extLst>
              <a:ext uri="{FF2B5EF4-FFF2-40B4-BE49-F238E27FC236}">
                <a16:creationId xmlns:a16="http://schemas.microsoft.com/office/drawing/2014/main" id="{4F1FBDDA-F5B6-40D7-8664-9077A49BA3E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31913" y="1922463"/>
            <a:ext cx="814387" cy="812800"/>
            <a:chOff x="839" y="1211"/>
            <a:chExt cx="513" cy="512"/>
          </a:xfrm>
        </p:grpSpPr>
        <p:sp>
          <p:nvSpPr>
            <p:cNvPr id="75" name="AutoShape 7">
              <a:extLst>
                <a:ext uri="{FF2B5EF4-FFF2-40B4-BE49-F238E27FC236}">
                  <a16:creationId xmlns:a16="http://schemas.microsoft.com/office/drawing/2014/main" id="{C192D6CE-8B2E-4C5B-AEBB-B28D52C98FB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839" y="1211"/>
              <a:ext cx="51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E85A3222-8715-4018-9570-2180CA25B1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" y="1212"/>
              <a:ext cx="510" cy="509"/>
            </a:xfrm>
            <a:custGeom>
              <a:avLst/>
              <a:gdLst>
                <a:gd name="T0" fmla="*/ 2846 w 10010"/>
                <a:gd name="T1" fmla="*/ 9229 h 10016"/>
                <a:gd name="T2" fmla="*/ 799 w 10010"/>
                <a:gd name="T3" fmla="*/ 7186 h 10016"/>
                <a:gd name="T4" fmla="*/ 349 w 10010"/>
                <a:gd name="T5" fmla="*/ 4152 h 10016"/>
                <a:gd name="T6" fmla="*/ 5031 w 10010"/>
                <a:gd name="T7" fmla="*/ 274 h 10016"/>
                <a:gd name="T8" fmla="*/ 7165 w 10010"/>
                <a:gd name="T9" fmla="*/ 790 h 10016"/>
                <a:gd name="T10" fmla="*/ 9237 w 10010"/>
                <a:gd name="T11" fmla="*/ 2858 h 10016"/>
                <a:gd name="T12" fmla="*/ 9721 w 10010"/>
                <a:gd name="T13" fmla="*/ 4440 h 10016"/>
                <a:gd name="T14" fmla="*/ 8200 w 10010"/>
                <a:gd name="T15" fmla="*/ 8520 h 10016"/>
                <a:gd name="T16" fmla="*/ 8079 w 10010"/>
                <a:gd name="T17" fmla="*/ 8628 h 10016"/>
                <a:gd name="T18" fmla="*/ 7390 w 10010"/>
                <a:gd name="T19" fmla="*/ 9115 h 10016"/>
                <a:gd name="T20" fmla="*/ 5891 w 10010"/>
                <a:gd name="T21" fmla="*/ 9674 h 10016"/>
                <a:gd name="T22" fmla="*/ 4993 w 10010"/>
                <a:gd name="T23" fmla="*/ 10016 h 10016"/>
                <a:gd name="T24" fmla="*/ 1476 w 10010"/>
                <a:gd name="T25" fmla="*/ 8550 h 10016"/>
                <a:gd name="T26" fmla="*/ 511 w 10010"/>
                <a:gd name="T27" fmla="*/ 7195 h 10016"/>
                <a:gd name="T28" fmla="*/ 14 w 10010"/>
                <a:gd name="T29" fmla="*/ 4917 h 10016"/>
                <a:gd name="T30" fmla="*/ 186 w 10010"/>
                <a:gd name="T31" fmla="*/ 3701 h 10016"/>
                <a:gd name="T32" fmla="*/ 1238 w 10010"/>
                <a:gd name="T33" fmla="*/ 1740 h 10016"/>
                <a:gd name="T34" fmla="*/ 2082 w 10010"/>
                <a:gd name="T35" fmla="*/ 967 h 10016"/>
                <a:gd name="T36" fmla="*/ 5752 w 10010"/>
                <a:gd name="T37" fmla="*/ 70 h 10016"/>
                <a:gd name="T38" fmla="*/ 7038 w 10010"/>
                <a:gd name="T39" fmla="*/ 443 h 10016"/>
                <a:gd name="T40" fmla="*/ 8806 w 10010"/>
                <a:gd name="T41" fmla="*/ 1757 h 10016"/>
                <a:gd name="T42" fmla="*/ 9592 w 10010"/>
                <a:gd name="T43" fmla="*/ 3002 h 10016"/>
                <a:gd name="T44" fmla="*/ 9720 w 10010"/>
                <a:gd name="T45" fmla="*/ 3324 h 10016"/>
                <a:gd name="T46" fmla="*/ 10010 w 10010"/>
                <a:gd name="T47" fmla="*/ 5192 h 10016"/>
                <a:gd name="T48" fmla="*/ 9417 w 10010"/>
                <a:gd name="T49" fmla="*/ 7384 h 10016"/>
                <a:gd name="T50" fmla="*/ 8691 w 10010"/>
                <a:gd name="T51" fmla="*/ 8402 h 10016"/>
                <a:gd name="T52" fmla="*/ 7611 w 10010"/>
                <a:gd name="T53" fmla="*/ 9286 h 10016"/>
                <a:gd name="T54" fmla="*/ 5075 w 10010"/>
                <a:gd name="T55" fmla="*/ 10016 h 10016"/>
                <a:gd name="T56" fmla="*/ 5320 w 10010"/>
                <a:gd name="T57" fmla="*/ 2519 h 10016"/>
                <a:gd name="T58" fmla="*/ 4763 w 10010"/>
                <a:gd name="T59" fmla="*/ 3349 h 10016"/>
                <a:gd name="T60" fmla="*/ 5050 w 10010"/>
                <a:gd name="T61" fmla="*/ 3103 h 10016"/>
                <a:gd name="T62" fmla="*/ 5914 w 10010"/>
                <a:gd name="T63" fmla="*/ 4678 h 10016"/>
                <a:gd name="T64" fmla="*/ 4466 w 10010"/>
                <a:gd name="T65" fmla="*/ 4839 h 10016"/>
                <a:gd name="T66" fmla="*/ 4150 w 10010"/>
                <a:gd name="T67" fmla="*/ 4540 h 10016"/>
                <a:gd name="T68" fmla="*/ 4432 w 10010"/>
                <a:gd name="T69" fmla="*/ 4246 h 10016"/>
                <a:gd name="T70" fmla="*/ 4387 w 10010"/>
                <a:gd name="T71" fmla="*/ 3761 h 10016"/>
                <a:gd name="T72" fmla="*/ 3849 w 10010"/>
                <a:gd name="T73" fmla="*/ 4374 h 10016"/>
                <a:gd name="T74" fmla="*/ 3698 w 10010"/>
                <a:gd name="T75" fmla="*/ 4858 h 10016"/>
                <a:gd name="T76" fmla="*/ 3532 w 10010"/>
                <a:gd name="T77" fmla="*/ 6038 h 10016"/>
                <a:gd name="T78" fmla="*/ 2743 w 10010"/>
                <a:gd name="T79" fmla="*/ 7348 h 10016"/>
                <a:gd name="T80" fmla="*/ 4011 w 10010"/>
                <a:gd name="T81" fmla="*/ 6262 h 10016"/>
                <a:gd name="T82" fmla="*/ 4082 w 10010"/>
                <a:gd name="T83" fmla="*/ 5014 h 10016"/>
                <a:gd name="T84" fmla="*/ 5529 w 10010"/>
                <a:gd name="T85" fmla="*/ 5007 h 10016"/>
                <a:gd name="T86" fmla="*/ 6640 w 10010"/>
                <a:gd name="T87" fmla="*/ 4058 h 10016"/>
                <a:gd name="T88" fmla="*/ 6992 w 10010"/>
                <a:gd name="T89" fmla="*/ 3834 h 10016"/>
                <a:gd name="T90" fmla="*/ 7026 w 10010"/>
                <a:gd name="T91" fmla="*/ 3250 h 10016"/>
                <a:gd name="T92" fmla="*/ 6055 w 10010"/>
                <a:gd name="T93" fmla="*/ 3169 h 10016"/>
                <a:gd name="T94" fmla="*/ 6885 w 10010"/>
                <a:gd name="T95" fmla="*/ 2466 h 10016"/>
                <a:gd name="T96" fmla="*/ 6414 w 10010"/>
                <a:gd name="T97" fmla="*/ 2360 h 10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10" h="10016">
                  <a:moveTo>
                    <a:pt x="5081" y="9754"/>
                  </a:moveTo>
                  <a:cubicBezTo>
                    <a:pt x="4824" y="9754"/>
                    <a:pt x="4655" y="9750"/>
                    <a:pt x="4400" y="9715"/>
                  </a:cubicBezTo>
                  <a:cubicBezTo>
                    <a:pt x="3794" y="9631"/>
                    <a:pt x="3383" y="9498"/>
                    <a:pt x="2846" y="9229"/>
                  </a:cubicBezTo>
                  <a:cubicBezTo>
                    <a:pt x="2209" y="8911"/>
                    <a:pt x="1696" y="8455"/>
                    <a:pt x="1253" y="7901"/>
                  </a:cubicBezTo>
                  <a:cubicBezTo>
                    <a:pt x="1209" y="7847"/>
                    <a:pt x="1167" y="7787"/>
                    <a:pt x="1127" y="7731"/>
                  </a:cubicBezTo>
                  <a:cubicBezTo>
                    <a:pt x="1015" y="7573"/>
                    <a:pt x="889" y="7365"/>
                    <a:pt x="799" y="7186"/>
                  </a:cubicBezTo>
                  <a:cubicBezTo>
                    <a:pt x="765" y="7117"/>
                    <a:pt x="734" y="7058"/>
                    <a:pt x="700" y="6989"/>
                  </a:cubicBezTo>
                  <a:cubicBezTo>
                    <a:pt x="435" y="6437"/>
                    <a:pt x="271" y="5686"/>
                    <a:pt x="271" y="5082"/>
                  </a:cubicBezTo>
                  <a:cubicBezTo>
                    <a:pt x="271" y="4688"/>
                    <a:pt x="286" y="4525"/>
                    <a:pt x="349" y="4152"/>
                  </a:cubicBezTo>
                  <a:cubicBezTo>
                    <a:pt x="413" y="3771"/>
                    <a:pt x="548" y="3383"/>
                    <a:pt x="703" y="3033"/>
                  </a:cubicBezTo>
                  <a:cubicBezTo>
                    <a:pt x="925" y="2535"/>
                    <a:pt x="1292" y="2035"/>
                    <a:pt x="1675" y="1652"/>
                  </a:cubicBezTo>
                  <a:cubicBezTo>
                    <a:pt x="2414" y="913"/>
                    <a:pt x="3565" y="274"/>
                    <a:pt x="5031" y="274"/>
                  </a:cubicBezTo>
                  <a:cubicBezTo>
                    <a:pt x="5622" y="274"/>
                    <a:pt x="6235" y="399"/>
                    <a:pt x="6762" y="609"/>
                  </a:cubicBezTo>
                  <a:cubicBezTo>
                    <a:pt x="6833" y="637"/>
                    <a:pt x="6906" y="666"/>
                    <a:pt x="6970" y="697"/>
                  </a:cubicBezTo>
                  <a:cubicBezTo>
                    <a:pt x="7034" y="729"/>
                    <a:pt x="7101" y="759"/>
                    <a:pt x="7165" y="790"/>
                  </a:cubicBezTo>
                  <a:cubicBezTo>
                    <a:pt x="7649" y="1030"/>
                    <a:pt x="8057" y="1359"/>
                    <a:pt x="8437" y="1736"/>
                  </a:cubicBezTo>
                  <a:lnTo>
                    <a:pt x="8776" y="2134"/>
                  </a:lnTo>
                  <a:cubicBezTo>
                    <a:pt x="8947" y="2363"/>
                    <a:pt x="9109" y="2601"/>
                    <a:pt x="9237" y="2858"/>
                  </a:cubicBezTo>
                  <a:lnTo>
                    <a:pt x="9419" y="3261"/>
                  </a:lnTo>
                  <a:cubicBezTo>
                    <a:pt x="9498" y="3460"/>
                    <a:pt x="9586" y="3725"/>
                    <a:pt x="9631" y="3937"/>
                  </a:cubicBezTo>
                  <a:cubicBezTo>
                    <a:pt x="9671" y="4124"/>
                    <a:pt x="9696" y="4240"/>
                    <a:pt x="9721" y="4440"/>
                  </a:cubicBezTo>
                  <a:cubicBezTo>
                    <a:pt x="9913" y="6005"/>
                    <a:pt x="9308" y="7422"/>
                    <a:pt x="8382" y="8347"/>
                  </a:cubicBezTo>
                  <a:cubicBezTo>
                    <a:pt x="8337" y="8392"/>
                    <a:pt x="8285" y="8450"/>
                    <a:pt x="8238" y="8490"/>
                  </a:cubicBezTo>
                  <a:cubicBezTo>
                    <a:pt x="8221" y="8504"/>
                    <a:pt x="8217" y="8504"/>
                    <a:pt x="8200" y="8520"/>
                  </a:cubicBezTo>
                  <a:cubicBezTo>
                    <a:pt x="8185" y="8534"/>
                    <a:pt x="8177" y="8545"/>
                    <a:pt x="8162" y="8558"/>
                  </a:cubicBezTo>
                  <a:cubicBezTo>
                    <a:pt x="8144" y="8575"/>
                    <a:pt x="8138" y="8576"/>
                    <a:pt x="8120" y="8592"/>
                  </a:cubicBezTo>
                  <a:cubicBezTo>
                    <a:pt x="8102" y="8608"/>
                    <a:pt x="8098" y="8614"/>
                    <a:pt x="8079" y="8628"/>
                  </a:cubicBezTo>
                  <a:cubicBezTo>
                    <a:pt x="7970" y="8712"/>
                    <a:pt x="7870" y="8805"/>
                    <a:pt x="7746" y="8887"/>
                  </a:cubicBezTo>
                  <a:cubicBezTo>
                    <a:pt x="7685" y="8927"/>
                    <a:pt x="7637" y="8966"/>
                    <a:pt x="7574" y="9003"/>
                  </a:cubicBezTo>
                  <a:cubicBezTo>
                    <a:pt x="7510" y="9041"/>
                    <a:pt x="7455" y="9076"/>
                    <a:pt x="7390" y="9115"/>
                  </a:cubicBezTo>
                  <a:cubicBezTo>
                    <a:pt x="7095" y="9293"/>
                    <a:pt x="6892" y="9369"/>
                    <a:pt x="6585" y="9488"/>
                  </a:cubicBezTo>
                  <a:cubicBezTo>
                    <a:pt x="6511" y="9516"/>
                    <a:pt x="6437" y="9537"/>
                    <a:pt x="6361" y="9560"/>
                  </a:cubicBezTo>
                  <a:lnTo>
                    <a:pt x="5891" y="9674"/>
                  </a:lnTo>
                  <a:cubicBezTo>
                    <a:pt x="5634" y="9720"/>
                    <a:pt x="5357" y="9754"/>
                    <a:pt x="5081" y="9754"/>
                  </a:cubicBezTo>
                  <a:close/>
                  <a:moveTo>
                    <a:pt x="5075" y="10016"/>
                  </a:moveTo>
                  <a:lnTo>
                    <a:pt x="4993" y="10016"/>
                  </a:lnTo>
                  <a:cubicBezTo>
                    <a:pt x="4950" y="10013"/>
                    <a:pt x="4909" y="10008"/>
                    <a:pt x="4870" y="10007"/>
                  </a:cubicBezTo>
                  <a:cubicBezTo>
                    <a:pt x="3827" y="9994"/>
                    <a:pt x="2786" y="9618"/>
                    <a:pt x="1969" y="8980"/>
                  </a:cubicBezTo>
                  <a:cubicBezTo>
                    <a:pt x="1796" y="8846"/>
                    <a:pt x="1630" y="8704"/>
                    <a:pt x="1476" y="8550"/>
                  </a:cubicBezTo>
                  <a:lnTo>
                    <a:pt x="1197" y="8245"/>
                  </a:lnTo>
                  <a:cubicBezTo>
                    <a:pt x="1000" y="8011"/>
                    <a:pt x="829" y="7762"/>
                    <a:pt x="673" y="7499"/>
                  </a:cubicBezTo>
                  <a:cubicBezTo>
                    <a:pt x="613" y="7398"/>
                    <a:pt x="565" y="7301"/>
                    <a:pt x="511" y="7195"/>
                  </a:cubicBezTo>
                  <a:cubicBezTo>
                    <a:pt x="405" y="6982"/>
                    <a:pt x="321" y="6757"/>
                    <a:pt x="245" y="6530"/>
                  </a:cubicBezTo>
                  <a:cubicBezTo>
                    <a:pt x="143" y="6226"/>
                    <a:pt x="73" y="5895"/>
                    <a:pt x="42" y="5573"/>
                  </a:cubicBezTo>
                  <a:cubicBezTo>
                    <a:pt x="29" y="5441"/>
                    <a:pt x="0" y="5010"/>
                    <a:pt x="14" y="4917"/>
                  </a:cubicBezTo>
                  <a:cubicBezTo>
                    <a:pt x="25" y="4846"/>
                    <a:pt x="10" y="4767"/>
                    <a:pt x="20" y="4695"/>
                  </a:cubicBezTo>
                  <a:cubicBezTo>
                    <a:pt x="28" y="4632"/>
                    <a:pt x="30" y="4555"/>
                    <a:pt x="39" y="4486"/>
                  </a:cubicBezTo>
                  <a:cubicBezTo>
                    <a:pt x="76" y="4219"/>
                    <a:pt x="112" y="3953"/>
                    <a:pt x="186" y="3701"/>
                  </a:cubicBezTo>
                  <a:cubicBezTo>
                    <a:pt x="322" y="3240"/>
                    <a:pt x="499" y="2817"/>
                    <a:pt x="746" y="2407"/>
                  </a:cubicBezTo>
                  <a:cubicBezTo>
                    <a:pt x="804" y="2312"/>
                    <a:pt x="868" y="2218"/>
                    <a:pt x="932" y="2128"/>
                  </a:cubicBezTo>
                  <a:lnTo>
                    <a:pt x="1238" y="1740"/>
                  </a:lnTo>
                  <a:cubicBezTo>
                    <a:pt x="1340" y="1613"/>
                    <a:pt x="1462" y="1500"/>
                    <a:pt x="1578" y="1385"/>
                  </a:cubicBezTo>
                  <a:lnTo>
                    <a:pt x="1764" y="1216"/>
                  </a:lnTo>
                  <a:cubicBezTo>
                    <a:pt x="1861" y="1126"/>
                    <a:pt x="1972" y="1041"/>
                    <a:pt x="2082" y="967"/>
                  </a:cubicBezTo>
                  <a:cubicBezTo>
                    <a:pt x="2366" y="773"/>
                    <a:pt x="2650" y="590"/>
                    <a:pt x="2967" y="454"/>
                  </a:cubicBezTo>
                  <a:cubicBezTo>
                    <a:pt x="3447" y="248"/>
                    <a:pt x="3869" y="124"/>
                    <a:pt x="4410" y="52"/>
                  </a:cubicBezTo>
                  <a:cubicBezTo>
                    <a:pt x="4794" y="0"/>
                    <a:pt x="5364" y="3"/>
                    <a:pt x="5752" y="70"/>
                  </a:cubicBezTo>
                  <a:cubicBezTo>
                    <a:pt x="6087" y="127"/>
                    <a:pt x="6402" y="194"/>
                    <a:pt x="6711" y="313"/>
                  </a:cubicBezTo>
                  <a:lnTo>
                    <a:pt x="6931" y="397"/>
                  </a:lnTo>
                  <a:cubicBezTo>
                    <a:pt x="6969" y="412"/>
                    <a:pt x="7006" y="427"/>
                    <a:pt x="7038" y="443"/>
                  </a:cubicBezTo>
                  <a:cubicBezTo>
                    <a:pt x="7334" y="591"/>
                    <a:pt x="7630" y="733"/>
                    <a:pt x="7895" y="932"/>
                  </a:cubicBezTo>
                  <a:lnTo>
                    <a:pt x="8234" y="1194"/>
                  </a:lnTo>
                  <a:cubicBezTo>
                    <a:pt x="8470" y="1392"/>
                    <a:pt x="8606" y="1545"/>
                    <a:pt x="8806" y="1757"/>
                  </a:cubicBezTo>
                  <a:cubicBezTo>
                    <a:pt x="8915" y="1874"/>
                    <a:pt x="9005" y="2010"/>
                    <a:pt x="9102" y="2139"/>
                  </a:cubicBezTo>
                  <a:cubicBezTo>
                    <a:pt x="9277" y="2372"/>
                    <a:pt x="9415" y="2636"/>
                    <a:pt x="9544" y="2898"/>
                  </a:cubicBezTo>
                  <a:cubicBezTo>
                    <a:pt x="9561" y="2931"/>
                    <a:pt x="9576" y="2967"/>
                    <a:pt x="9592" y="3002"/>
                  </a:cubicBezTo>
                  <a:cubicBezTo>
                    <a:pt x="9609" y="3039"/>
                    <a:pt x="9623" y="3074"/>
                    <a:pt x="9638" y="3110"/>
                  </a:cubicBezTo>
                  <a:cubicBezTo>
                    <a:pt x="9652" y="3146"/>
                    <a:pt x="9666" y="3180"/>
                    <a:pt x="9681" y="3218"/>
                  </a:cubicBezTo>
                  <a:cubicBezTo>
                    <a:pt x="9694" y="3251"/>
                    <a:pt x="9705" y="3287"/>
                    <a:pt x="9720" y="3324"/>
                  </a:cubicBezTo>
                  <a:cubicBezTo>
                    <a:pt x="9775" y="3464"/>
                    <a:pt x="9822" y="3627"/>
                    <a:pt x="9861" y="3783"/>
                  </a:cubicBezTo>
                  <a:cubicBezTo>
                    <a:pt x="9923" y="4031"/>
                    <a:pt x="9975" y="4291"/>
                    <a:pt x="9993" y="4557"/>
                  </a:cubicBezTo>
                  <a:cubicBezTo>
                    <a:pt x="10009" y="4781"/>
                    <a:pt x="10010" y="4962"/>
                    <a:pt x="10010" y="5192"/>
                  </a:cubicBezTo>
                  <a:cubicBezTo>
                    <a:pt x="10010" y="5482"/>
                    <a:pt x="9967" y="5752"/>
                    <a:pt x="9912" y="6025"/>
                  </a:cubicBezTo>
                  <a:cubicBezTo>
                    <a:pt x="9812" y="6524"/>
                    <a:pt x="9667" y="6881"/>
                    <a:pt x="9454" y="7310"/>
                  </a:cubicBezTo>
                  <a:cubicBezTo>
                    <a:pt x="9440" y="7338"/>
                    <a:pt x="9430" y="7359"/>
                    <a:pt x="9417" y="7384"/>
                  </a:cubicBezTo>
                  <a:cubicBezTo>
                    <a:pt x="9403" y="7411"/>
                    <a:pt x="9390" y="7432"/>
                    <a:pt x="9375" y="7460"/>
                  </a:cubicBezTo>
                  <a:cubicBezTo>
                    <a:pt x="9286" y="7632"/>
                    <a:pt x="9169" y="7790"/>
                    <a:pt x="9060" y="7949"/>
                  </a:cubicBezTo>
                  <a:cubicBezTo>
                    <a:pt x="8958" y="8099"/>
                    <a:pt x="8817" y="8272"/>
                    <a:pt x="8691" y="8402"/>
                  </a:cubicBezTo>
                  <a:lnTo>
                    <a:pt x="8403" y="8690"/>
                  </a:lnTo>
                  <a:cubicBezTo>
                    <a:pt x="8379" y="8713"/>
                    <a:pt x="8364" y="8719"/>
                    <a:pt x="8340" y="8744"/>
                  </a:cubicBezTo>
                  <a:cubicBezTo>
                    <a:pt x="8178" y="8909"/>
                    <a:pt x="7795" y="9176"/>
                    <a:pt x="7611" y="9286"/>
                  </a:cubicBezTo>
                  <a:cubicBezTo>
                    <a:pt x="6946" y="9680"/>
                    <a:pt x="6319" y="9892"/>
                    <a:pt x="5536" y="9988"/>
                  </a:cubicBezTo>
                  <a:cubicBezTo>
                    <a:pt x="5387" y="10007"/>
                    <a:pt x="5157" y="10005"/>
                    <a:pt x="5096" y="10014"/>
                  </a:cubicBezTo>
                  <a:cubicBezTo>
                    <a:pt x="5089" y="10015"/>
                    <a:pt x="5082" y="10016"/>
                    <a:pt x="5075" y="10016"/>
                  </a:cubicBezTo>
                  <a:close/>
                  <a:moveTo>
                    <a:pt x="5793" y="2788"/>
                  </a:moveTo>
                  <a:cubicBezTo>
                    <a:pt x="5762" y="2729"/>
                    <a:pt x="5714" y="2666"/>
                    <a:pt x="5676" y="2609"/>
                  </a:cubicBezTo>
                  <a:cubicBezTo>
                    <a:pt x="5554" y="2426"/>
                    <a:pt x="5508" y="2391"/>
                    <a:pt x="5320" y="2519"/>
                  </a:cubicBezTo>
                  <a:cubicBezTo>
                    <a:pt x="5142" y="2640"/>
                    <a:pt x="4958" y="2759"/>
                    <a:pt x="4792" y="2896"/>
                  </a:cubicBezTo>
                  <a:cubicBezTo>
                    <a:pt x="4700" y="2972"/>
                    <a:pt x="4506" y="3094"/>
                    <a:pt x="4506" y="3220"/>
                  </a:cubicBezTo>
                  <a:cubicBezTo>
                    <a:pt x="4506" y="3350"/>
                    <a:pt x="4664" y="3428"/>
                    <a:pt x="4763" y="3349"/>
                  </a:cubicBezTo>
                  <a:lnTo>
                    <a:pt x="4820" y="3288"/>
                  </a:lnTo>
                  <a:cubicBezTo>
                    <a:pt x="4834" y="3275"/>
                    <a:pt x="4849" y="3260"/>
                    <a:pt x="4864" y="3247"/>
                  </a:cubicBezTo>
                  <a:cubicBezTo>
                    <a:pt x="4925" y="3196"/>
                    <a:pt x="4986" y="3151"/>
                    <a:pt x="5050" y="3103"/>
                  </a:cubicBezTo>
                  <a:lnTo>
                    <a:pt x="5437" y="2830"/>
                  </a:lnTo>
                  <a:lnTo>
                    <a:pt x="6445" y="4354"/>
                  </a:lnTo>
                  <a:cubicBezTo>
                    <a:pt x="6275" y="4468"/>
                    <a:pt x="6095" y="4580"/>
                    <a:pt x="5914" y="4678"/>
                  </a:cubicBezTo>
                  <a:cubicBezTo>
                    <a:pt x="5882" y="4696"/>
                    <a:pt x="5806" y="4747"/>
                    <a:pt x="5777" y="4746"/>
                  </a:cubicBezTo>
                  <a:cubicBezTo>
                    <a:pt x="5750" y="4746"/>
                    <a:pt x="5508" y="4642"/>
                    <a:pt x="5183" y="4642"/>
                  </a:cubicBezTo>
                  <a:cubicBezTo>
                    <a:pt x="4973" y="4642"/>
                    <a:pt x="4659" y="4753"/>
                    <a:pt x="4466" y="4839"/>
                  </a:cubicBezTo>
                  <a:cubicBezTo>
                    <a:pt x="4439" y="4851"/>
                    <a:pt x="4396" y="4873"/>
                    <a:pt x="4370" y="4879"/>
                  </a:cubicBezTo>
                  <a:cubicBezTo>
                    <a:pt x="4340" y="4822"/>
                    <a:pt x="4298" y="4765"/>
                    <a:pt x="4262" y="4708"/>
                  </a:cubicBezTo>
                  <a:cubicBezTo>
                    <a:pt x="4226" y="4650"/>
                    <a:pt x="4187" y="4595"/>
                    <a:pt x="4150" y="4540"/>
                  </a:cubicBezTo>
                  <a:cubicBezTo>
                    <a:pt x="4178" y="4498"/>
                    <a:pt x="4271" y="4415"/>
                    <a:pt x="4313" y="4373"/>
                  </a:cubicBezTo>
                  <a:cubicBezTo>
                    <a:pt x="4340" y="4346"/>
                    <a:pt x="4369" y="4321"/>
                    <a:pt x="4392" y="4291"/>
                  </a:cubicBezTo>
                  <a:cubicBezTo>
                    <a:pt x="4410" y="4267"/>
                    <a:pt x="4412" y="4266"/>
                    <a:pt x="4432" y="4246"/>
                  </a:cubicBezTo>
                  <a:cubicBezTo>
                    <a:pt x="4522" y="4153"/>
                    <a:pt x="4717" y="3898"/>
                    <a:pt x="4717" y="3778"/>
                  </a:cubicBezTo>
                  <a:cubicBezTo>
                    <a:pt x="4717" y="3609"/>
                    <a:pt x="4504" y="3566"/>
                    <a:pt x="4419" y="3692"/>
                  </a:cubicBezTo>
                  <a:cubicBezTo>
                    <a:pt x="4406" y="3712"/>
                    <a:pt x="4398" y="3739"/>
                    <a:pt x="4387" y="3761"/>
                  </a:cubicBezTo>
                  <a:cubicBezTo>
                    <a:pt x="4374" y="3789"/>
                    <a:pt x="4364" y="3805"/>
                    <a:pt x="4346" y="3831"/>
                  </a:cubicBezTo>
                  <a:cubicBezTo>
                    <a:pt x="4292" y="3912"/>
                    <a:pt x="4234" y="3995"/>
                    <a:pt x="4165" y="4064"/>
                  </a:cubicBezTo>
                  <a:cubicBezTo>
                    <a:pt x="4062" y="4168"/>
                    <a:pt x="3965" y="4285"/>
                    <a:pt x="3849" y="4374"/>
                  </a:cubicBezTo>
                  <a:cubicBezTo>
                    <a:pt x="3748" y="4450"/>
                    <a:pt x="3768" y="4544"/>
                    <a:pt x="3831" y="4638"/>
                  </a:cubicBezTo>
                  <a:cubicBezTo>
                    <a:pt x="3854" y="4672"/>
                    <a:pt x="3892" y="4709"/>
                    <a:pt x="3896" y="4752"/>
                  </a:cubicBezTo>
                  <a:cubicBezTo>
                    <a:pt x="3858" y="4762"/>
                    <a:pt x="3735" y="4834"/>
                    <a:pt x="3698" y="4858"/>
                  </a:cubicBezTo>
                  <a:cubicBezTo>
                    <a:pt x="3637" y="4898"/>
                    <a:pt x="3575" y="4941"/>
                    <a:pt x="3532" y="4997"/>
                  </a:cubicBezTo>
                  <a:cubicBezTo>
                    <a:pt x="3432" y="5129"/>
                    <a:pt x="3345" y="5240"/>
                    <a:pt x="3345" y="5429"/>
                  </a:cubicBezTo>
                  <a:cubicBezTo>
                    <a:pt x="3345" y="5615"/>
                    <a:pt x="3467" y="5908"/>
                    <a:pt x="3532" y="6038"/>
                  </a:cubicBezTo>
                  <a:cubicBezTo>
                    <a:pt x="3671" y="6317"/>
                    <a:pt x="3917" y="6614"/>
                    <a:pt x="3630" y="6983"/>
                  </a:cubicBezTo>
                  <a:cubicBezTo>
                    <a:pt x="3484" y="7170"/>
                    <a:pt x="3242" y="7248"/>
                    <a:pt x="3006" y="7273"/>
                  </a:cubicBezTo>
                  <a:cubicBezTo>
                    <a:pt x="2894" y="7284"/>
                    <a:pt x="2810" y="7260"/>
                    <a:pt x="2743" y="7348"/>
                  </a:cubicBezTo>
                  <a:cubicBezTo>
                    <a:pt x="2671" y="7443"/>
                    <a:pt x="2740" y="7595"/>
                    <a:pt x="2863" y="7595"/>
                  </a:cubicBezTo>
                  <a:cubicBezTo>
                    <a:pt x="3302" y="7595"/>
                    <a:pt x="3727" y="7453"/>
                    <a:pt x="3960" y="7067"/>
                  </a:cubicBezTo>
                  <a:cubicBezTo>
                    <a:pt x="4106" y="6826"/>
                    <a:pt x="4117" y="6525"/>
                    <a:pt x="4011" y="6262"/>
                  </a:cubicBezTo>
                  <a:cubicBezTo>
                    <a:pt x="3935" y="6073"/>
                    <a:pt x="3827" y="5931"/>
                    <a:pt x="3752" y="5742"/>
                  </a:cubicBezTo>
                  <a:cubicBezTo>
                    <a:pt x="3660" y="5513"/>
                    <a:pt x="3607" y="5344"/>
                    <a:pt x="3814" y="5169"/>
                  </a:cubicBezTo>
                  <a:cubicBezTo>
                    <a:pt x="3891" y="5103"/>
                    <a:pt x="3994" y="5061"/>
                    <a:pt x="4082" y="5014"/>
                  </a:cubicBezTo>
                  <a:cubicBezTo>
                    <a:pt x="4093" y="5053"/>
                    <a:pt x="4203" y="5242"/>
                    <a:pt x="4294" y="5242"/>
                  </a:cubicBezTo>
                  <a:cubicBezTo>
                    <a:pt x="4405" y="5242"/>
                    <a:pt x="4518" y="5163"/>
                    <a:pt x="4622" y="5122"/>
                  </a:cubicBezTo>
                  <a:cubicBezTo>
                    <a:pt x="4960" y="4988"/>
                    <a:pt x="5171" y="4909"/>
                    <a:pt x="5529" y="5007"/>
                  </a:cubicBezTo>
                  <a:cubicBezTo>
                    <a:pt x="5602" y="5027"/>
                    <a:pt x="5707" y="5073"/>
                    <a:pt x="5793" y="5073"/>
                  </a:cubicBezTo>
                  <a:cubicBezTo>
                    <a:pt x="5943" y="5073"/>
                    <a:pt x="6534" y="4683"/>
                    <a:pt x="6735" y="4550"/>
                  </a:cubicBezTo>
                  <a:cubicBezTo>
                    <a:pt x="6977" y="4390"/>
                    <a:pt x="6677" y="4198"/>
                    <a:pt x="6640" y="4058"/>
                  </a:cubicBezTo>
                  <a:cubicBezTo>
                    <a:pt x="6663" y="4045"/>
                    <a:pt x="6675" y="4036"/>
                    <a:pt x="6697" y="4022"/>
                  </a:cubicBezTo>
                  <a:lnTo>
                    <a:pt x="6873" y="3910"/>
                  </a:lnTo>
                  <a:cubicBezTo>
                    <a:pt x="6916" y="3882"/>
                    <a:pt x="6950" y="3862"/>
                    <a:pt x="6992" y="3834"/>
                  </a:cubicBezTo>
                  <a:cubicBezTo>
                    <a:pt x="7096" y="3764"/>
                    <a:pt x="7393" y="3596"/>
                    <a:pt x="7455" y="3527"/>
                  </a:cubicBezTo>
                  <a:cubicBezTo>
                    <a:pt x="7635" y="3325"/>
                    <a:pt x="7372" y="3018"/>
                    <a:pt x="7134" y="3181"/>
                  </a:cubicBezTo>
                  <a:cubicBezTo>
                    <a:pt x="7096" y="3207"/>
                    <a:pt x="7065" y="3224"/>
                    <a:pt x="7026" y="3250"/>
                  </a:cubicBezTo>
                  <a:cubicBezTo>
                    <a:pt x="6950" y="3301"/>
                    <a:pt x="6416" y="3651"/>
                    <a:pt x="6377" y="3660"/>
                  </a:cubicBezTo>
                  <a:cubicBezTo>
                    <a:pt x="6353" y="3642"/>
                    <a:pt x="6239" y="3462"/>
                    <a:pt x="6211" y="3419"/>
                  </a:cubicBezTo>
                  <a:cubicBezTo>
                    <a:pt x="6178" y="3369"/>
                    <a:pt x="6066" y="3216"/>
                    <a:pt x="6055" y="3169"/>
                  </a:cubicBezTo>
                  <a:cubicBezTo>
                    <a:pt x="6110" y="3156"/>
                    <a:pt x="6230" y="3058"/>
                    <a:pt x="6282" y="3023"/>
                  </a:cubicBezTo>
                  <a:lnTo>
                    <a:pt x="6729" y="2717"/>
                  </a:lnTo>
                  <a:cubicBezTo>
                    <a:pt x="6823" y="2655"/>
                    <a:pt x="6885" y="2604"/>
                    <a:pt x="6885" y="2466"/>
                  </a:cubicBezTo>
                  <a:cubicBezTo>
                    <a:pt x="6885" y="2409"/>
                    <a:pt x="6843" y="2340"/>
                    <a:pt x="6811" y="2312"/>
                  </a:cubicBezTo>
                  <a:cubicBezTo>
                    <a:pt x="6753" y="2258"/>
                    <a:pt x="6661" y="2236"/>
                    <a:pt x="6577" y="2260"/>
                  </a:cubicBezTo>
                  <a:cubicBezTo>
                    <a:pt x="6513" y="2278"/>
                    <a:pt x="6469" y="2323"/>
                    <a:pt x="6414" y="2360"/>
                  </a:cubicBezTo>
                  <a:lnTo>
                    <a:pt x="5896" y="2713"/>
                  </a:lnTo>
                  <a:cubicBezTo>
                    <a:pt x="5858" y="2739"/>
                    <a:pt x="5828" y="2764"/>
                    <a:pt x="5793" y="2788"/>
                  </a:cubicBezTo>
                  <a:close/>
                </a:path>
              </a:pathLst>
            </a:custGeom>
            <a:solidFill>
              <a:srgbClr val="054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682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64A0-D22B-4583-AEAB-89CC68D25944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Ein Bild, das draußen, Pilz, Schöne Koralle enthält.  Automatisch generierte Beschreibung">
            <a:extLst>
              <a:ext uri="{FF2B5EF4-FFF2-40B4-BE49-F238E27FC236}">
                <a16:creationId xmlns:a16="http://schemas.microsoft.com/office/drawing/2014/main" id="{15BEC46E-E8BE-4A38-9467-23DE8E1D4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33375"/>
            <a:ext cx="11161713" cy="622776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5" y="333375"/>
            <a:ext cx="11161713" cy="62277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731" y="1977940"/>
            <a:ext cx="6438900" cy="1325563"/>
          </a:xfrm>
        </p:spPr>
        <p:txBody>
          <a:bodyPr/>
          <a:lstStyle>
            <a:lvl1pPr algn="ctr">
              <a:lnSpc>
                <a:spcPts val="7000"/>
              </a:lnSpc>
              <a:defRPr sz="6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907943"/>
            <a:ext cx="5028154" cy="2547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8AA7A25C-0BDF-4A03-9890-04F3E3C2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104" y="4405937"/>
            <a:ext cx="5028154" cy="35083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 marL="9144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 marL="13716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 marL="18288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7311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F8A9-FD39-4B10-8969-222313CB6F9C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BEC46E-E8BE-4A38-9467-23DE8E1D4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33375"/>
            <a:ext cx="11161713" cy="622776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731" y="1977940"/>
            <a:ext cx="6438900" cy="1325563"/>
          </a:xfrm>
        </p:spPr>
        <p:txBody>
          <a:bodyPr/>
          <a:lstStyle>
            <a:lvl1pPr algn="ctr">
              <a:lnSpc>
                <a:spcPts val="7000"/>
              </a:lnSpc>
              <a:defRPr sz="6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907943"/>
            <a:ext cx="5028154" cy="2547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8AA7A25C-0BDF-4A03-9890-04F3E3C2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104" y="4405937"/>
            <a:ext cx="5028154" cy="35083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 marL="9144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 marL="13716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 marL="18288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647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BEC46E-E8BE-4A38-9467-23DE8E1D4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325" y="333375"/>
            <a:ext cx="11161713" cy="622776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731" y="1977940"/>
            <a:ext cx="6438900" cy="1325563"/>
          </a:xfrm>
        </p:spPr>
        <p:txBody>
          <a:bodyPr/>
          <a:lstStyle>
            <a:lvl1pPr algn="ctr">
              <a:lnSpc>
                <a:spcPts val="7000"/>
              </a:lnSpc>
              <a:defRPr sz="6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907943"/>
            <a:ext cx="5028154" cy="2547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8AA7A25C-0BDF-4A03-9890-04F3E3C2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104" y="4405937"/>
            <a:ext cx="5028154" cy="35083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 marL="9144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 marL="13716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 marL="18288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0786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731" y="1977940"/>
            <a:ext cx="6438900" cy="1325563"/>
          </a:xfrm>
        </p:spPr>
        <p:txBody>
          <a:bodyPr/>
          <a:lstStyle>
            <a:lvl1pPr algn="ctr">
              <a:lnSpc>
                <a:spcPts val="7000"/>
              </a:lnSpc>
              <a:defRPr sz="6600"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104" y="3907943"/>
            <a:ext cx="5028154" cy="2547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8AA7A25C-0BDF-4A03-9890-04F3E3C2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2104" y="4405937"/>
            <a:ext cx="5028154" cy="35083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 marL="9144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 marL="13716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 marL="1828800" indent="0" algn="ctr">
              <a:buNone/>
              <a:defRPr sz="24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740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enangab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7A0CEF-318F-4BCE-B5B5-3B9005E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DD7-D5C3-400A-BD3E-29334F802207}" type="datetime1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0D5406-1F07-4A7E-8EA7-D41BBFA9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82932C-65C5-4A75-8E52-FC70110E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E7C6BA-8CA5-49B6-9BB8-C24F15C66B60}"/>
              </a:ext>
            </a:extLst>
          </p:cNvPr>
          <p:cNvSpPr/>
          <p:nvPr userDrawn="1"/>
        </p:nvSpPr>
        <p:spPr>
          <a:xfrm>
            <a:off x="695324" y="333375"/>
            <a:ext cx="11161713" cy="622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C877135-DE62-4417-998C-2C473F2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44" y="2371640"/>
            <a:ext cx="5852656" cy="3317960"/>
          </a:xfrm>
        </p:spPr>
        <p:txBody>
          <a:bodyPr/>
          <a:lstStyle>
            <a:lvl1pPr algn="l">
              <a:lnSpc>
                <a:spcPts val="19000"/>
              </a:lnSpc>
              <a:defRPr sz="20000"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6753D27-B490-40C6-A42C-DFC9E04B1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688" y="2397039"/>
            <a:ext cx="4698664" cy="35083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09CEFBC-8AA6-4C43-B7E6-00B3A41B5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6687" y="2829632"/>
            <a:ext cx="4698664" cy="350836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400" b="1">
                <a:solidFill>
                  <a:schemeClr val="tx1"/>
                </a:solidFill>
              </a:defRPr>
            </a:lvl2pPr>
            <a:lvl3pPr marL="914400" indent="0" algn="ctr">
              <a:buNone/>
              <a:defRPr sz="2400" b="1">
                <a:solidFill>
                  <a:schemeClr val="tx1"/>
                </a:solidFill>
              </a:defRPr>
            </a:lvl3pPr>
            <a:lvl4pPr marL="1371600" indent="0" algn="ctr">
              <a:buNone/>
              <a:defRPr sz="2400" b="1">
                <a:solidFill>
                  <a:schemeClr val="tx1"/>
                </a:solidFill>
              </a:defRPr>
            </a:lvl4pPr>
            <a:lvl5pPr marL="1828800" indent="0" algn="ctr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9380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13.xml" Type="http://schemas.openxmlformats.org/officeDocument/2006/relationships/slideLayout" Id="rId13"></Relationship><Relationship Target="../slideLayouts/slideLayout18.xml" Type="http://schemas.openxmlformats.org/officeDocument/2006/relationships/slideLayout" Id="rId18"></Relationship><Relationship Target="../slideLayouts/slideLayout26.xml" Type="http://schemas.openxmlformats.org/officeDocument/2006/relationships/slideLayout" Id="rId26"></Relationship><Relationship Target="../slideLayouts/slideLayout39.xml" Type="http://schemas.openxmlformats.org/officeDocument/2006/relationships/slideLayout" Id="rId39"></Relationship><Relationship Target="../slideLayouts/slideLayout3.xml" Type="http://schemas.openxmlformats.org/officeDocument/2006/relationships/slideLayout" Id="rId3"></Relationship><Relationship Target="../slideLayouts/slideLayout21.xml" Type="http://schemas.openxmlformats.org/officeDocument/2006/relationships/slideLayout" Id="rId21"></Relationship><Relationship Target="../slideLayouts/slideLayout34.xml" Type="http://schemas.openxmlformats.org/officeDocument/2006/relationships/slideLayout" Id="rId34"></Relationship><Relationship Target="../slideLayouts/slideLayout42.xml" Type="http://schemas.openxmlformats.org/officeDocument/2006/relationships/slideLayout" Id="rId42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17.xml" Type="http://schemas.openxmlformats.org/officeDocument/2006/relationships/slideLayout" Id="rId17"></Relationship><Relationship Target="../slideLayouts/slideLayout25.xml" Type="http://schemas.openxmlformats.org/officeDocument/2006/relationships/slideLayout" Id="rId25"></Relationship><Relationship Target="../slideLayouts/slideLayout33.xml" Type="http://schemas.openxmlformats.org/officeDocument/2006/relationships/slideLayout" Id="rId33"></Relationship><Relationship Target="../slideLayouts/slideLayout38.xml" Type="http://schemas.openxmlformats.org/officeDocument/2006/relationships/slideLayout" Id="rId38"></Relationship><Relationship Target="../media/image1.png" Type="http://schemas.openxmlformats.org/officeDocument/2006/relationships/image" Id="rId46"></Relationship><Relationship Target="../slideLayouts/slideLayout2.xml" Type="http://schemas.openxmlformats.org/officeDocument/2006/relationships/slideLayout" Id="rId2"></Relationship><Relationship Target="../slideLayouts/slideLayout16.xml" Type="http://schemas.openxmlformats.org/officeDocument/2006/relationships/slideLayout" Id="rId16"></Relationship><Relationship Target="../slideLayouts/slideLayout20.xml" Type="http://schemas.openxmlformats.org/officeDocument/2006/relationships/slideLayout" Id="rId20"></Relationship><Relationship Target="../slideLayouts/slideLayout29.xml" Type="http://schemas.openxmlformats.org/officeDocument/2006/relationships/slideLayout" Id="rId29"></Relationship><Relationship Target="../slideLayouts/slideLayout41.xml" Type="http://schemas.openxmlformats.org/officeDocument/2006/relationships/slideLayout" Id="rId41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24.xml" Type="http://schemas.openxmlformats.org/officeDocument/2006/relationships/slideLayout" Id="rId24"></Relationship><Relationship Target="../slideLayouts/slideLayout32.xml" Type="http://schemas.openxmlformats.org/officeDocument/2006/relationships/slideLayout" Id="rId32"></Relationship><Relationship Target="../slideLayouts/slideLayout37.xml" Type="http://schemas.openxmlformats.org/officeDocument/2006/relationships/slideLayout" Id="rId37"></Relationship><Relationship Target="../slideLayouts/slideLayout40.xml" Type="http://schemas.openxmlformats.org/officeDocument/2006/relationships/slideLayout" Id="rId40"></Relationship><Relationship Target="../theme/theme1.xml" Type="http://schemas.openxmlformats.org/officeDocument/2006/relationships/theme" Id="rId45"></Relationship><Relationship Target="../slideLayouts/slideLayout5.xml" Type="http://schemas.openxmlformats.org/officeDocument/2006/relationships/slideLayout" Id="rId5"></Relationship><Relationship Target="../slideLayouts/slideLayout15.xml" Type="http://schemas.openxmlformats.org/officeDocument/2006/relationships/slideLayout" Id="rId15"></Relationship><Relationship Target="../slideLayouts/slideLayout23.xml" Type="http://schemas.openxmlformats.org/officeDocument/2006/relationships/slideLayout" Id="rId23"></Relationship><Relationship Target="../slideLayouts/slideLayout28.xml" Type="http://schemas.openxmlformats.org/officeDocument/2006/relationships/slideLayout" Id="rId28"></Relationship><Relationship Target="../slideLayouts/slideLayout36.xml" Type="http://schemas.openxmlformats.org/officeDocument/2006/relationships/slideLayout" Id="rId36"></Relationship><Relationship Target="../slideLayouts/slideLayout10.xml" Type="http://schemas.openxmlformats.org/officeDocument/2006/relationships/slideLayout" Id="rId10"></Relationship><Relationship Target="../slideLayouts/slideLayout19.xml" Type="http://schemas.openxmlformats.org/officeDocument/2006/relationships/slideLayout" Id="rId19"></Relationship><Relationship Target="../slideLayouts/slideLayout31.xml" Type="http://schemas.openxmlformats.org/officeDocument/2006/relationships/slideLayout" Id="rId31"></Relationship><Relationship Target="../slideLayouts/slideLayout44.xml" Type="http://schemas.openxmlformats.org/officeDocument/2006/relationships/slideLayout" Id="rId44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Relationship Target="../slideLayouts/slideLayout14.xml" Type="http://schemas.openxmlformats.org/officeDocument/2006/relationships/slideLayout" Id="rId14"></Relationship><Relationship Target="../slideLayouts/slideLayout22.xml" Type="http://schemas.openxmlformats.org/officeDocument/2006/relationships/slideLayout" Id="rId22"></Relationship><Relationship Target="../slideLayouts/slideLayout27.xml" Type="http://schemas.openxmlformats.org/officeDocument/2006/relationships/slideLayout" Id="rId27"></Relationship><Relationship Target="../slideLayouts/slideLayout30.xml" Type="http://schemas.openxmlformats.org/officeDocument/2006/relationships/slideLayout" Id="rId30"></Relationship><Relationship Target="../slideLayouts/slideLayout35.xml" Type="http://schemas.openxmlformats.org/officeDocument/2006/relationships/slideLayout" Id="rId35"></Relationship><Relationship Target="../slideLayouts/slideLayout43.xml" Type="http://schemas.openxmlformats.org/officeDocument/2006/relationships/slideLayout" Id="rId43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1D57D79-627B-464D-B9AA-1E05FCF9F91D}"/>
              </a:ext>
            </a:extLst>
          </p:cNvPr>
          <p:cNvSpPr/>
          <p:nvPr userDrawn="1"/>
        </p:nvSpPr>
        <p:spPr>
          <a:xfrm>
            <a:off x="695325" y="333375"/>
            <a:ext cx="11161712" cy="6227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D3F679-C83D-4C6A-BB1F-19ABD8CD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90957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AA6A94-26B0-4607-85A9-EC39EC4A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00" y="69794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ADC15B79-9B35-4B1B-8A85-CC89E217D7B4}" type="datetime1">
              <a:rPr lang="de-DE" smtClean="0"/>
              <a:pPr/>
              <a:t>20.03.2025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E6BA4-8427-459C-8210-8ECC8CE4B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705052" y="3927618"/>
            <a:ext cx="4114800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400" cap="none" baseline="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67EE44-5563-4550-863C-6710270A7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649" y="6322514"/>
            <a:ext cx="419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fld id="{60CC6129-DF90-486F-B62C-8C7C77357E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58CEA2-6B6F-40D4-AD1D-110F13F24EF3}"/>
              </a:ext>
            </a:extLst>
          </p:cNvPr>
          <p:cNvSpPr txBox="1"/>
          <p:nvPr userDrawn="1"/>
        </p:nvSpPr>
        <p:spPr>
          <a:xfrm rot="16200000">
            <a:off x="9967591" y="4424656"/>
            <a:ext cx="410368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e-DE" sz="11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Arial Narrow" panose="020B0606020202030204" pitchFamily="34" charset="0"/>
              </a:rPr>
              <a:t>© Gelsenwasser 2023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FCF58BC-0ABE-4C62-BDBE-25E95D1DC39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79" y="333375"/>
            <a:ext cx="379567" cy="37956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8E3F429-4021-48D0-8B96-55B1681A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764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04" r:id="rId2"/>
    <p:sldLayoutId id="2147483666" r:id="rId3"/>
    <p:sldLayoutId id="2147483662" r:id="rId4"/>
    <p:sldLayoutId id="2147483665" r:id="rId5"/>
    <p:sldLayoutId id="2147483672" r:id="rId6"/>
    <p:sldLayoutId id="2147483674" r:id="rId7"/>
    <p:sldLayoutId id="2147483676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63" r:id="rId14"/>
    <p:sldLayoutId id="2147483705" r:id="rId15"/>
    <p:sldLayoutId id="2147483675" r:id="rId16"/>
    <p:sldLayoutId id="2147483693" r:id="rId17"/>
    <p:sldLayoutId id="2147483695" r:id="rId18"/>
    <p:sldLayoutId id="2147483696" r:id="rId19"/>
    <p:sldLayoutId id="2147483699" r:id="rId20"/>
    <p:sldLayoutId id="2147483700" r:id="rId21"/>
    <p:sldLayoutId id="2147483697" r:id="rId22"/>
    <p:sldLayoutId id="2147483698" r:id="rId23"/>
    <p:sldLayoutId id="2147483694" r:id="rId24"/>
    <p:sldLayoutId id="2147483670" r:id="rId25"/>
    <p:sldLayoutId id="2147483669" r:id="rId26"/>
    <p:sldLayoutId id="2147483673" r:id="rId27"/>
    <p:sldLayoutId id="2147483701" r:id="rId28"/>
    <p:sldLayoutId id="2147483668" r:id="rId29"/>
    <p:sldLayoutId id="2147483671" r:id="rId30"/>
    <p:sldLayoutId id="2147483664" r:id="rId31"/>
    <p:sldLayoutId id="2147483677" r:id="rId32"/>
    <p:sldLayoutId id="2147483678" r:id="rId33"/>
    <p:sldLayoutId id="2147483688" r:id="rId34"/>
    <p:sldLayoutId id="2147483684" r:id="rId35"/>
    <p:sldLayoutId id="2147483690" r:id="rId36"/>
    <p:sldLayoutId id="2147483685" r:id="rId37"/>
    <p:sldLayoutId id="2147483689" r:id="rId38"/>
    <p:sldLayoutId id="2147483686" r:id="rId39"/>
    <p:sldLayoutId id="2147483691" r:id="rId40"/>
    <p:sldLayoutId id="2147483687" r:id="rId41"/>
    <p:sldLayoutId id="2147483692" r:id="rId42"/>
    <p:sldLayoutId id="2147483706" r:id="rId43"/>
    <p:sldLayoutId id="2147483702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28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pos="438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orient="horz" pos="618" userDrawn="1">
          <p15:clr>
            <a:srgbClr val="F26B43"/>
          </p15:clr>
        </p15:guide>
        <p15:guide id="10" orient="horz" pos="3725" userDrawn="1">
          <p15:clr>
            <a:srgbClr val="F26B43"/>
          </p15:clr>
        </p15:guide>
        <p15:guide id="11" pos="7061" userDrawn="1">
          <p15:clr>
            <a:srgbClr val="F26B43"/>
          </p15:clr>
        </p15:guide>
        <p15:guide id="12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?><Relationships xmlns="http://schemas.openxmlformats.org/package/2006/relationships"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slideLayouts/slideLayout4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slideLayouts/slideLayout29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B70D7-188E-4AFD-84CB-4B31F716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99" y="1757300"/>
            <a:ext cx="7775129" cy="1633600"/>
          </a:xfrm>
        </p:spPr>
        <p:txBody>
          <a:bodyPr/>
          <a:lstStyle/>
          <a:p>
            <a:r>
              <a:rPr lang="de-DE" dirty="0"/>
              <a:t>GIS </a:t>
            </a:r>
            <a:r>
              <a:rPr lang="de-DE" dirty="0" err="1"/>
              <a:t>as</a:t>
            </a:r>
            <a:r>
              <a:rPr lang="de-DE" dirty="0"/>
              <a:t> a (Self-) Service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15BFE4-1ECD-4FE3-A456-E4E82FB88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Projektvorstellung </a:t>
            </a:r>
          </a:p>
          <a:p>
            <a:r>
              <a:rPr lang="de-DE" dirty="0"/>
              <a:t>Geonetzwerk Münsterland</a:t>
            </a:r>
          </a:p>
        </p:txBody>
      </p:sp>
    </p:spTree>
    <p:extLst>
      <p:ext uri="{BB962C8B-B14F-4D97-AF65-F5344CB8AC3E}">
        <p14:creationId xmlns:p14="http://schemas.microsoft.com/office/powerpoint/2010/main" val="6450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35" y="645532"/>
            <a:ext cx="9866313" cy="555624"/>
          </a:xfrm>
        </p:spPr>
        <p:txBody>
          <a:bodyPr/>
          <a:lstStyle/>
          <a:p>
            <a:r>
              <a:rPr lang="de-DE" sz="2800" b="1" dirty="0"/>
              <a:t>Skalierbarkeit Rest-Schnittstelle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46677-E750-BB4F-E65D-67473CD937D5}"/>
              </a:ext>
            </a:extLst>
          </p:cNvPr>
          <p:cNvSpPr txBox="1"/>
          <p:nvPr/>
        </p:nvSpPr>
        <p:spPr>
          <a:xfrm>
            <a:off x="1228220" y="1048505"/>
            <a:ext cx="966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Aktuell eingesetzte Tools zum Export, bzw. zur Erstellung von Berichten werden auf einer einzelnen Instanz ausgeführt</a:t>
            </a:r>
          </a:p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Mit dem Content Analyst und dem Vertex-Server kann OSIRIS (alternativ GSS) zur Lastverteilung durch automatische Steuerung von Instanzen genutzt werden. Dadurch sind Anfrage an das GIS </a:t>
            </a:r>
            <a:r>
              <a:rPr lang="de-DE" sz="1400" dirty="0" err="1">
                <a:solidFill>
                  <a:prstClr val="black"/>
                </a:solidFill>
                <a:latin typeface="Calibri" panose="020F0502020204030204"/>
              </a:rPr>
              <a:t>parallelisierbar</a:t>
            </a:r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3F1FE372-C3DE-7380-3A3F-7C4B730A1810}"/>
              </a:ext>
            </a:extLst>
          </p:cNvPr>
          <p:cNvSpPr/>
          <p:nvPr/>
        </p:nvSpPr>
        <p:spPr>
          <a:xfrm>
            <a:off x="1340898" y="4178337"/>
            <a:ext cx="9408280" cy="21657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8BA627BC-37F2-F24E-CE41-5F1E2D79EEF9}"/>
              </a:ext>
            </a:extLst>
          </p:cNvPr>
          <p:cNvSpPr/>
          <p:nvPr/>
        </p:nvSpPr>
        <p:spPr>
          <a:xfrm>
            <a:off x="1340898" y="1810694"/>
            <a:ext cx="9408280" cy="21657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1C66ACC-0F1A-E32C-F925-D25BABCBF1C8}"/>
              </a:ext>
            </a:extLst>
          </p:cNvPr>
          <p:cNvGrpSpPr/>
          <p:nvPr/>
        </p:nvGrpSpPr>
        <p:grpSpPr>
          <a:xfrm>
            <a:off x="1825626" y="2235743"/>
            <a:ext cx="8383232" cy="1433559"/>
            <a:chOff x="708616" y="879436"/>
            <a:chExt cx="9560915" cy="1938395"/>
          </a:xfrm>
        </p:grpSpPr>
        <p:grpSp>
          <p:nvGrpSpPr>
            <p:cNvPr id="1090" name="Gruppieren 1089">
              <a:extLst>
                <a:ext uri="{FF2B5EF4-FFF2-40B4-BE49-F238E27FC236}">
                  <a16:creationId xmlns:a16="http://schemas.microsoft.com/office/drawing/2014/main" id="{0D8436F2-381D-7FD0-B8FE-7103FB14A04A}"/>
                </a:ext>
              </a:extLst>
            </p:cNvPr>
            <p:cNvGrpSpPr/>
            <p:nvPr/>
          </p:nvGrpSpPr>
          <p:grpSpPr>
            <a:xfrm>
              <a:off x="708616" y="970901"/>
              <a:ext cx="2609418" cy="1846930"/>
              <a:chOff x="1656883" y="1004636"/>
              <a:chExt cx="2609418" cy="1846930"/>
            </a:xfrm>
          </p:grpSpPr>
          <p:sp>
            <p:nvSpPr>
              <p:cNvPr id="1105" name="Rechteck 1104">
                <a:extLst>
                  <a:ext uri="{FF2B5EF4-FFF2-40B4-BE49-F238E27FC236}">
                    <a16:creationId xmlns:a16="http://schemas.microsoft.com/office/drawing/2014/main" id="{490EBD6B-1BC5-526A-6FF7-46F598A46ABC}"/>
                  </a:ext>
                </a:extLst>
              </p:cNvPr>
              <p:cNvSpPr/>
              <p:nvPr/>
            </p:nvSpPr>
            <p:spPr>
              <a:xfrm>
                <a:off x="3140776" y="1004636"/>
                <a:ext cx="1110383" cy="366965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GIS-Instanz</a:t>
                </a:r>
              </a:p>
            </p:txBody>
          </p:sp>
          <p:sp>
            <p:nvSpPr>
              <p:cNvPr id="1106" name="Rechteck 1105">
                <a:extLst>
                  <a:ext uri="{FF2B5EF4-FFF2-40B4-BE49-F238E27FC236}">
                    <a16:creationId xmlns:a16="http://schemas.microsoft.com/office/drawing/2014/main" id="{A57440D9-EFDE-4200-FEA3-2BCD1222F289}"/>
                  </a:ext>
                </a:extLst>
              </p:cNvPr>
              <p:cNvSpPr/>
              <p:nvPr/>
            </p:nvSpPr>
            <p:spPr>
              <a:xfrm>
                <a:off x="1656883" y="1004636"/>
                <a:ext cx="1110382" cy="3669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Anfrage 1</a:t>
                </a:r>
              </a:p>
            </p:txBody>
          </p:sp>
          <p:sp>
            <p:nvSpPr>
              <p:cNvPr id="1107" name="Flussdiagramm: Magnetplattenspeicher 1106">
                <a:extLst>
                  <a:ext uri="{FF2B5EF4-FFF2-40B4-BE49-F238E27FC236}">
                    <a16:creationId xmlns:a16="http://schemas.microsoft.com/office/drawing/2014/main" id="{02A94438-59D5-4FD7-814C-DA38DBA47A64}"/>
                  </a:ext>
                </a:extLst>
              </p:cNvPr>
              <p:cNvSpPr/>
              <p:nvPr/>
            </p:nvSpPr>
            <p:spPr>
              <a:xfrm>
                <a:off x="3280244" y="1802649"/>
                <a:ext cx="986057" cy="1048917"/>
              </a:xfrm>
              <a:prstGeom prst="flowChartMagneticDisk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Smallworld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(SW-DB)</a:t>
                </a:r>
              </a:p>
            </p:txBody>
          </p:sp>
          <p:sp>
            <p:nvSpPr>
              <p:cNvPr id="1108" name="Pfeil: nach oben und unten 1107">
                <a:extLst>
                  <a:ext uri="{FF2B5EF4-FFF2-40B4-BE49-F238E27FC236}">
                    <a16:creationId xmlns:a16="http://schemas.microsoft.com/office/drawing/2014/main" id="{CE114AE9-4DE7-115B-712F-B19D09265E13}"/>
                  </a:ext>
                </a:extLst>
              </p:cNvPr>
              <p:cNvSpPr/>
              <p:nvPr/>
            </p:nvSpPr>
            <p:spPr>
              <a:xfrm>
                <a:off x="3695967" y="1414650"/>
                <a:ext cx="139469" cy="348290"/>
              </a:xfrm>
              <a:prstGeom prst="up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9" name="Pfeil: nach rechts 1108">
                <a:extLst>
                  <a:ext uri="{FF2B5EF4-FFF2-40B4-BE49-F238E27FC236}">
                    <a16:creationId xmlns:a16="http://schemas.microsoft.com/office/drawing/2014/main" id="{A95775CA-0474-F6F6-374A-FDD1FB077437}"/>
                  </a:ext>
                </a:extLst>
              </p:cNvPr>
              <p:cNvSpPr/>
              <p:nvPr/>
            </p:nvSpPr>
            <p:spPr>
              <a:xfrm>
                <a:off x="2821405" y="1115928"/>
                <a:ext cx="276727" cy="144379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1" name="Gruppieren 1090">
              <a:extLst>
                <a:ext uri="{FF2B5EF4-FFF2-40B4-BE49-F238E27FC236}">
                  <a16:creationId xmlns:a16="http://schemas.microsoft.com/office/drawing/2014/main" id="{5D874435-7508-4519-97C7-0AD1C4A0A42D}"/>
                </a:ext>
              </a:extLst>
            </p:cNvPr>
            <p:cNvGrpSpPr/>
            <p:nvPr/>
          </p:nvGrpSpPr>
          <p:grpSpPr>
            <a:xfrm>
              <a:off x="7660113" y="970901"/>
              <a:ext cx="2609418" cy="1846930"/>
              <a:chOff x="1656883" y="1004636"/>
              <a:chExt cx="2609418" cy="1846930"/>
            </a:xfrm>
          </p:grpSpPr>
          <p:sp>
            <p:nvSpPr>
              <p:cNvPr id="1100" name="Rechteck 1099">
                <a:extLst>
                  <a:ext uri="{FF2B5EF4-FFF2-40B4-BE49-F238E27FC236}">
                    <a16:creationId xmlns:a16="http://schemas.microsoft.com/office/drawing/2014/main" id="{87AEBAA2-15AC-FC60-6E58-2F007CBBC4B3}"/>
                  </a:ext>
                </a:extLst>
              </p:cNvPr>
              <p:cNvSpPr/>
              <p:nvPr/>
            </p:nvSpPr>
            <p:spPr>
              <a:xfrm>
                <a:off x="3140776" y="1004636"/>
                <a:ext cx="1110383" cy="366965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GIS-Instanz</a:t>
                </a:r>
              </a:p>
            </p:txBody>
          </p:sp>
          <p:sp>
            <p:nvSpPr>
              <p:cNvPr id="1101" name="Rechteck 1100">
                <a:extLst>
                  <a:ext uri="{FF2B5EF4-FFF2-40B4-BE49-F238E27FC236}">
                    <a16:creationId xmlns:a16="http://schemas.microsoft.com/office/drawing/2014/main" id="{6A1E67CD-ACA7-E73D-C258-CFB284101011}"/>
                  </a:ext>
                </a:extLst>
              </p:cNvPr>
              <p:cNvSpPr/>
              <p:nvPr/>
            </p:nvSpPr>
            <p:spPr>
              <a:xfrm>
                <a:off x="1656883" y="1004636"/>
                <a:ext cx="1110382" cy="3669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Anfrage 3</a:t>
                </a:r>
              </a:p>
            </p:txBody>
          </p:sp>
          <p:sp>
            <p:nvSpPr>
              <p:cNvPr id="1102" name="Flussdiagramm: Magnetplattenspeicher 1101">
                <a:extLst>
                  <a:ext uri="{FF2B5EF4-FFF2-40B4-BE49-F238E27FC236}">
                    <a16:creationId xmlns:a16="http://schemas.microsoft.com/office/drawing/2014/main" id="{B8FFD7A5-A167-5E19-A270-95ECC16ED41A}"/>
                  </a:ext>
                </a:extLst>
              </p:cNvPr>
              <p:cNvSpPr/>
              <p:nvPr/>
            </p:nvSpPr>
            <p:spPr>
              <a:xfrm>
                <a:off x="3280244" y="1802649"/>
                <a:ext cx="986057" cy="1048917"/>
              </a:xfrm>
              <a:prstGeom prst="flowChartMagneticDisk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Smallworld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(SW-DB)</a:t>
                </a:r>
              </a:p>
            </p:txBody>
          </p:sp>
          <p:sp>
            <p:nvSpPr>
              <p:cNvPr id="1103" name="Pfeil: nach oben und unten 1102">
                <a:extLst>
                  <a:ext uri="{FF2B5EF4-FFF2-40B4-BE49-F238E27FC236}">
                    <a16:creationId xmlns:a16="http://schemas.microsoft.com/office/drawing/2014/main" id="{980AD521-F277-2A83-D644-5552434B842A}"/>
                  </a:ext>
                </a:extLst>
              </p:cNvPr>
              <p:cNvSpPr/>
              <p:nvPr/>
            </p:nvSpPr>
            <p:spPr>
              <a:xfrm>
                <a:off x="3695967" y="1414650"/>
                <a:ext cx="139469" cy="348290"/>
              </a:xfrm>
              <a:prstGeom prst="up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4" name="Pfeil: nach rechts 1103">
                <a:extLst>
                  <a:ext uri="{FF2B5EF4-FFF2-40B4-BE49-F238E27FC236}">
                    <a16:creationId xmlns:a16="http://schemas.microsoft.com/office/drawing/2014/main" id="{B3A16B14-26EA-5F00-A199-9914E5684719}"/>
                  </a:ext>
                </a:extLst>
              </p:cNvPr>
              <p:cNvSpPr/>
              <p:nvPr/>
            </p:nvSpPr>
            <p:spPr>
              <a:xfrm>
                <a:off x="2821405" y="1115928"/>
                <a:ext cx="276727" cy="144379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2" name="Flussdiagramm: Verzweigung 1091">
              <a:extLst>
                <a:ext uri="{FF2B5EF4-FFF2-40B4-BE49-F238E27FC236}">
                  <a16:creationId xmlns:a16="http://schemas.microsoft.com/office/drawing/2014/main" id="{3AC995A2-908C-A4A3-DE7E-159C800575E8}"/>
                </a:ext>
              </a:extLst>
            </p:cNvPr>
            <p:cNvSpPr/>
            <p:nvPr/>
          </p:nvSpPr>
          <p:spPr>
            <a:xfrm>
              <a:off x="3375106" y="914649"/>
              <a:ext cx="753357" cy="549892"/>
            </a:xfrm>
            <a:prstGeom prst="flowChartDecision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wait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93" name="Gruppieren 1092">
              <a:extLst>
                <a:ext uri="{FF2B5EF4-FFF2-40B4-BE49-F238E27FC236}">
                  <a16:creationId xmlns:a16="http://schemas.microsoft.com/office/drawing/2014/main" id="{03B2CCC5-B522-41ED-3570-1D41E9769071}"/>
                </a:ext>
              </a:extLst>
            </p:cNvPr>
            <p:cNvGrpSpPr/>
            <p:nvPr/>
          </p:nvGrpSpPr>
          <p:grpSpPr>
            <a:xfrm>
              <a:off x="4204200" y="970901"/>
              <a:ext cx="2609418" cy="1846930"/>
              <a:chOff x="1656883" y="1004636"/>
              <a:chExt cx="2609418" cy="1846930"/>
            </a:xfrm>
          </p:grpSpPr>
          <p:sp>
            <p:nvSpPr>
              <p:cNvPr id="1095" name="Rechteck 1094">
                <a:extLst>
                  <a:ext uri="{FF2B5EF4-FFF2-40B4-BE49-F238E27FC236}">
                    <a16:creationId xmlns:a16="http://schemas.microsoft.com/office/drawing/2014/main" id="{7BE88392-CCD3-7E58-C6F2-42A83C139F6B}"/>
                  </a:ext>
                </a:extLst>
              </p:cNvPr>
              <p:cNvSpPr/>
              <p:nvPr/>
            </p:nvSpPr>
            <p:spPr>
              <a:xfrm>
                <a:off x="3140776" y="1004636"/>
                <a:ext cx="1110383" cy="366965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GIS-Instanz</a:t>
                </a:r>
              </a:p>
            </p:txBody>
          </p:sp>
          <p:sp>
            <p:nvSpPr>
              <p:cNvPr id="1096" name="Rechteck 1095">
                <a:extLst>
                  <a:ext uri="{FF2B5EF4-FFF2-40B4-BE49-F238E27FC236}">
                    <a16:creationId xmlns:a16="http://schemas.microsoft.com/office/drawing/2014/main" id="{17BABCD5-F936-2C29-95E5-A94534BA9CFF}"/>
                  </a:ext>
                </a:extLst>
              </p:cNvPr>
              <p:cNvSpPr/>
              <p:nvPr/>
            </p:nvSpPr>
            <p:spPr>
              <a:xfrm>
                <a:off x="1656883" y="1004636"/>
                <a:ext cx="1110382" cy="366964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Anfrage 2</a:t>
                </a:r>
              </a:p>
            </p:txBody>
          </p:sp>
          <p:sp>
            <p:nvSpPr>
              <p:cNvPr id="1097" name="Flussdiagramm: Magnetplattenspeicher 1096">
                <a:extLst>
                  <a:ext uri="{FF2B5EF4-FFF2-40B4-BE49-F238E27FC236}">
                    <a16:creationId xmlns:a16="http://schemas.microsoft.com/office/drawing/2014/main" id="{5DB33DF6-BB65-27B4-6F58-D81593EDB492}"/>
                  </a:ext>
                </a:extLst>
              </p:cNvPr>
              <p:cNvSpPr/>
              <p:nvPr/>
            </p:nvSpPr>
            <p:spPr>
              <a:xfrm>
                <a:off x="3280244" y="1802649"/>
                <a:ext cx="986057" cy="1048917"/>
              </a:xfrm>
              <a:prstGeom prst="flowChartMagneticDisk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Smallworld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(SW-DB)</a:t>
                </a:r>
              </a:p>
            </p:txBody>
          </p:sp>
          <p:sp>
            <p:nvSpPr>
              <p:cNvPr id="1098" name="Pfeil: nach oben und unten 1097">
                <a:extLst>
                  <a:ext uri="{FF2B5EF4-FFF2-40B4-BE49-F238E27FC236}">
                    <a16:creationId xmlns:a16="http://schemas.microsoft.com/office/drawing/2014/main" id="{5B3E4F89-4AEF-740B-EB8E-ADBE4D4CA78E}"/>
                  </a:ext>
                </a:extLst>
              </p:cNvPr>
              <p:cNvSpPr/>
              <p:nvPr/>
            </p:nvSpPr>
            <p:spPr>
              <a:xfrm>
                <a:off x="3695967" y="1414650"/>
                <a:ext cx="139469" cy="348290"/>
              </a:xfrm>
              <a:prstGeom prst="upDown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9" name="Pfeil: nach rechts 1098">
                <a:extLst>
                  <a:ext uri="{FF2B5EF4-FFF2-40B4-BE49-F238E27FC236}">
                    <a16:creationId xmlns:a16="http://schemas.microsoft.com/office/drawing/2014/main" id="{8C4E67E6-28D6-CCE8-5ABE-A7710DA3BD64}"/>
                  </a:ext>
                </a:extLst>
              </p:cNvPr>
              <p:cNvSpPr/>
              <p:nvPr/>
            </p:nvSpPr>
            <p:spPr>
              <a:xfrm>
                <a:off x="2821405" y="1115928"/>
                <a:ext cx="276727" cy="144379"/>
              </a:xfrm>
              <a:prstGeom prst="rightArrow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Flussdiagramm: Verzweigung 1093">
              <a:extLst>
                <a:ext uri="{FF2B5EF4-FFF2-40B4-BE49-F238E27FC236}">
                  <a16:creationId xmlns:a16="http://schemas.microsoft.com/office/drawing/2014/main" id="{082E4E8D-EB51-209B-5DDA-91268815C8F2}"/>
                </a:ext>
              </a:extLst>
            </p:cNvPr>
            <p:cNvSpPr/>
            <p:nvPr/>
          </p:nvSpPr>
          <p:spPr>
            <a:xfrm>
              <a:off x="6852616" y="879436"/>
              <a:ext cx="753357" cy="549892"/>
            </a:xfrm>
            <a:prstGeom prst="flowChartDecision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wait</a:t>
              </a: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06ADAC8-087B-01E4-CADD-8B053E7569CD}"/>
              </a:ext>
            </a:extLst>
          </p:cNvPr>
          <p:cNvGrpSpPr/>
          <p:nvPr/>
        </p:nvGrpSpPr>
        <p:grpSpPr>
          <a:xfrm>
            <a:off x="2512004" y="4623989"/>
            <a:ext cx="7042062" cy="1607342"/>
            <a:chOff x="1645628" y="3548473"/>
            <a:chExt cx="8153155" cy="2258335"/>
          </a:xfrm>
        </p:grpSpPr>
        <p:sp>
          <p:nvSpPr>
            <p:cNvPr id="88" name="Flussdiagramm: Magnetplattenspeicher 87">
              <a:extLst>
                <a:ext uri="{FF2B5EF4-FFF2-40B4-BE49-F238E27FC236}">
                  <a16:creationId xmlns:a16="http://schemas.microsoft.com/office/drawing/2014/main" id="{DA3F843C-2822-3010-DE77-E71A93672BD2}"/>
                </a:ext>
              </a:extLst>
            </p:cNvPr>
            <p:cNvSpPr/>
            <p:nvPr/>
          </p:nvSpPr>
          <p:spPr>
            <a:xfrm>
              <a:off x="8557516" y="3918060"/>
              <a:ext cx="1241267" cy="1514597"/>
            </a:xfrm>
            <a:prstGeom prst="flowChartMagneticDisk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Smallworld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(SW-DB)</a:t>
              </a: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CF34E5EC-DBD3-F620-8C43-A49367812422}"/>
                </a:ext>
              </a:extLst>
            </p:cNvPr>
            <p:cNvSpPr/>
            <p:nvPr/>
          </p:nvSpPr>
          <p:spPr>
            <a:xfrm>
              <a:off x="6418846" y="354847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GIS-Instanz 1</a:t>
              </a: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7B892FC2-2D62-C427-33F9-2272A4939620}"/>
                </a:ext>
              </a:extLst>
            </p:cNvPr>
            <p:cNvSpPr/>
            <p:nvPr/>
          </p:nvSpPr>
          <p:spPr>
            <a:xfrm>
              <a:off x="6418845" y="401670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GIS-Instanz 2</a:t>
              </a: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9A04F9A2-1139-129F-4BC3-F9867B6AC2EA}"/>
                </a:ext>
              </a:extLst>
            </p:cNvPr>
            <p:cNvSpPr/>
            <p:nvPr/>
          </p:nvSpPr>
          <p:spPr>
            <a:xfrm>
              <a:off x="6422913" y="449108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GIS-Instanz 3</a:t>
              </a: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6F6BD58B-A0AD-E211-2EEB-5CDC9F5C91FB}"/>
                </a:ext>
              </a:extLst>
            </p:cNvPr>
            <p:cNvSpPr/>
            <p:nvPr/>
          </p:nvSpPr>
          <p:spPr>
            <a:xfrm>
              <a:off x="6418845" y="496546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GIS-Instanz …</a:t>
              </a:r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2958F4EF-FE92-16F2-D442-536097952FF3}"/>
                </a:ext>
              </a:extLst>
            </p:cNvPr>
            <p:cNvSpPr/>
            <p:nvPr/>
          </p:nvSpPr>
          <p:spPr>
            <a:xfrm>
              <a:off x="6418845" y="543984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GIS-Instanz n</a:t>
              </a:r>
            </a:p>
          </p:txBody>
        </p:sp>
        <p:cxnSp>
          <p:nvCxnSpPr>
            <p:cNvPr id="95" name="Verbinder: gewinkelt 94">
              <a:extLst>
                <a:ext uri="{FF2B5EF4-FFF2-40B4-BE49-F238E27FC236}">
                  <a16:creationId xmlns:a16="http://schemas.microsoft.com/office/drawing/2014/main" id="{8904B905-3B7B-17BE-A68E-1DBBE4F4D215}"/>
                </a:ext>
              </a:extLst>
            </p:cNvPr>
            <p:cNvCxnSpPr>
              <a:cxnSpLocks/>
              <a:stCxn id="89" idx="3"/>
              <a:endCxn id="88" idx="2"/>
            </p:cNvCxnSpPr>
            <p:nvPr/>
          </p:nvCxnSpPr>
          <p:spPr>
            <a:xfrm>
              <a:off x="7660113" y="3731956"/>
              <a:ext cx="897403" cy="943402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68" name="Verbinder: gewinkelt 1067">
              <a:extLst>
                <a:ext uri="{FF2B5EF4-FFF2-40B4-BE49-F238E27FC236}">
                  <a16:creationId xmlns:a16="http://schemas.microsoft.com/office/drawing/2014/main" id="{8EAD63EE-FAF8-5385-390B-6CD57768E300}"/>
                </a:ext>
              </a:extLst>
            </p:cNvPr>
            <p:cNvCxnSpPr>
              <a:cxnSpLocks/>
              <a:stCxn id="91" idx="3"/>
              <a:endCxn id="88" idx="2"/>
            </p:cNvCxnSpPr>
            <p:nvPr/>
          </p:nvCxnSpPr>
          <p:spPr>
            <a:xfrm>
              <a:off x="7660112" y="4200186"/>
              <a:ext cx="897404" cy="475172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69" name="Verbinder: gewinkelt 1068">
              <a:extLst>
                <a:ext uri="{FF2B5EF4-FFF2-40B4-BE49-F238E27FC236}">
                  <a16:creationId xmlns:a16="http://schemas.microsoft.com/office/drawing/2014/main" id="{460992AC-92E9-F068-6561-7AA404C7E1E5}"/>
                </a:ext>
              </a:extLst>
            </p:cNvPr>
            <p:cNvCxnSpPr>
              <a:cxnSpLocks/>
              <a:stCxn id="92" idx="3"/>
              <a:endCxn id="88" idx="2"/>
            </p:cNvCxnSpPr>
            <p:nvPr/>
          </p:nvCxnSpPr>
          <p:spPr>
            <a:xfrm>
              <a:off x="7664180" y="4674566"/>
              <a:ext cx="893336" cy="792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70" name="Verbinder: gewinkelt 1069">
              <a:extLst>
                <a:ext uri="{FF2B5EF4-FFF2-40B4-BE49-F238E27FC236}">
                  <a16:creationId xmlns:a16="http://schemas.microsoft.com/office/drawing/2014/main" id="{85ACDE51-891E-EEF1-EC81-11407113CE5A}"/>
                </a:ext>
              </a:extLst>
            </p:cNvPr>
            <p:cNvCxnSpPr>
              <a:cxnSpLocks/>
              <a:stCxn id="93" idx="3"/>
              <a:endCxn id="88" idx="2"/>
            </p:cNvCxnSpPr>
            <p:nvPr/>
          </p:nvCxnSpPr>
          <p:spPr>
            <a:xfrm flipV="1">
              <a:off x="7660112" y="4675359"/>
              <a:ext cx="897404" cy="473587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73" name="Verbinder: gewinkelt 1072">
              <a:extLst>
                <a:ext uri="{FF2B5EF4-FFF2-40B4-BE49-F238E27FC236}">
                  <a16:creationId xmlns:a16="http://schemas.microsoft.com/office/drawing/2014/main" id="{6EB59E21-A23C-D1B7-FCDD-E23D41BBEF3C}"/>
                </a:ext>
              </a:extLst>
            </p:cNvPr>
            <p:cNvCxnSpPr>
              <a:cxnSpLocks/>
              <a:stCxn id="94" idx="3"/>
              <a:endCxn id="88" idx="2"/>
            </p:cNvCxnSpPr>
            <p:nvPr/>
          </p:nvCxnSpPr>
          <p:spPr>
            <a:xfrm flipV="1">
              <a:off x="7660112" y="4675359"/>
              <a:ext cx="897404" cy="947967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074" name="Ellipse 1073">
              <a:extLst>
                <a:ext uri="{FF2B5EF4-FFF2-40B4-BE49-F238E27FC236}">
                  <a16:creationId xmlns:a16="http://schemas.microsoft.com/office/drawing/2014/main" id="{AC2E6383-D44D-D520-B096-08DE060A1AD6}"/>
                </a:ext>
              </a:extLst>
            </p:cNvPr>
            <p:cNvSpPr/>
            <p:nvPr/>
          </p:nvSpPr>
          <p:spPr>
            <a:xfrm>
              <a:off x="3780231" y="4077254"/>
              <a:ext cx="1736012" cy="1201315"/>
            </a:xfrm>
            <a:prstGeom prst="ellipse">
              <a:avLst/>
            </a:prstGeom>
            <a:gradFill rotWithShape="1">
              <a:gsLst>
                <a:gs pos="0">
                  <a:srgbClr val="FFC000">
                    <a:satMod val="103000"/>
                    <a:lumMod val="102000"/>
                    <a:tint val="94000"/>
                  </a:srgbClr>
                </a:gs>
                <a:gs pos="50000">
                  <a:srgbClr val="FFC000">
                    <a:satMod val="110000"/>
                    <a:lumMod val="100000"/>
                    <a:shade val="100000"/>
                  </a:srgbClr>
                </a:gs>
                <a:gs pos="100000">
                  <a:srgbClr val="FFC0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OSIRIS-Server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Loadbalancing</a:t>
              </a:r>
            </a:p>
          </p:txBody>
        </p:sp>
        <p:cxnSp>
          <p:nvCxnSpPr>
            <p:cNvPr id="1075" name="Verbinder: gewinkelt 1074">
              <a:extLst>
                <a:ext uri="{FF2B5EF4-FFF2-40B4-BE49-F238E27FC236}">
                  <a16:creationId xmlns:a16="http://schemas.microsoft.com/office/drawing/2014/main" id="{BD4FD39B-F32C-C39E-19A2-5B2D6628A02C}"/>
                </a:ext>
              </a:extLst>
            </p:cNvPr>
            <p:cNvCxnSpPr>
              <a:cxnSpLocks/>
              <a:stCxn id="1074" idx="6"/>
              <a:endCxn id="89" idx="1"/>
            </p:cNvCxnSpPr>
            <p:nvPr/>
          </p:nvCxnSpPr>
          <p:spPr>
            <a:xfrm flipV="1">
              <a:off x="5516242" y="3731956"/>
              <a:ext cx="902604" cy="945955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76" name="Verbinder: gewinkelt 1075">
              <a:extLst>
                <a:ext uri="{FF2B5EF4-FFF2-40B4-BE49-F238E27FC236}">
                  <a16:creationId xmlns:a16="http://schemas.microsoft.com/office/drawing/2014/main" id="{BC965869-BEA9-F76C-2295-7DD17E98E318}"/>
                </a:ext>
              </a:extLst>
            </p:cNvPr>
            <p:cNvCxnSpPr>
              <a:cxnSpLocks/>
              <a:stCxn id="1074" idx="6"/>
              <a:endCxn id="91" idx="1"/>
            </p:cNvCxnSpPr>
            <p:nvPr/>
          </p:nvCxnSpPr>
          <p:spPr>
            <a:xfrm flipV="1">
              <a:off x="5516242" y="4200186"/>
              <a:ext cx="902603" cy="477725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77" name="Verbinder: gewinkelt 1076">
              <a:extLst>
                <a:ext uri="{FF2B5EF4-FFF2-40B4-BE49-F238E27FC236}">
                  <a16:creationId xmlns:a16="http://schemas.microsoft.com/office/drawing/2014/main" id="{CCEADBD3-D1D2-F978-F545-A6FD0C108BF9}"/>
                </a:ext>
              </a:extLst>
            </p:cNvPr>
            <p:cNvCxnSpPr>
              <a:cxnSpLocks/>
              <a:stCxn id="1074" idx="6"/>
              <a:endCxn id="92" idx="1"/>
            </p:cNvCxnSpPr>
            <p:nvPr/>
          </p:nvCxnSpPr>
          <p:spPr>
            <a:xfrm flipV="1">
              <a:off x="5516242" y="4674566"/>
              <a:ext cx="906671" cy="3345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78" name="Verbinder: gewinkelt 1077">
              <a:extLst>
                <a:ext uri="{FF2B5EF4-FFF2-40B4-BE49-F238E27FC236}">
                  <a16:creationId xmlns:a16="http://schemas.microsoft.com/office/drawing/2014/main" id="{C4957B73-639E-5165-0F9A-35556342D178}"/>
                </a:ext>
              </a:extLst>
            </p:cNvPr>
            <p:cNvCxnSpPr>
              <a:cxnSpLocks/>
              <a:stCxn id="1074" idx="6"/>
              <a:endCxn id="93" idx="1"/>
            </p:cNvCxnSpPr>
            <p:nvPr/>
          </p:nvCxnSpPr>
          <p:spPr>
            <a:xfrm>
              <a:off x="5516242" y="4677912"/>
              <a:ext cx="902603" cy="471035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79" name="Verbinder: gewinkelt 1078">
              <a:extLst>
                <a:ext uri="{FF2B5EF4-FFF2-40B4-BE49-F238E27FC236}">
                  <a16:creationId xmlns:a16="http://schemas.microsoft.com/office/drawing/2014/main" id="{3423DF28-BFA4-A6F0-57F8-E23BE7587D58}"/>
                </a:ext>
              </a:extLst>
            </p:cNvPr>
            <p:cNvCxnSpPr>
              <a:cxnSpLocks/>
              <a:stCxn id="1074" idx="6"/>
              <a:endCxn id="94" idx="1"/>
            </p:cNvCxnSpPr>
            <p:nvPr/>
          </p:nvCxnSpPr>
          <p:spPr>
            <a:xfrm>
              <a:off x="5516242" y="4677912"/>
              <a:ext cx="902603" cy="945414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1080" name="Rechteck 1079">
              <a:extLst>
                <a:ext uri="{FF2B5EF4-FFF2-40B4-BE49-F238E27FC236}">
                  <a16:creationId xmlns:a16="http://schemas.microsoft.com/office/drawing/2014/main" id="{3675729E-DA66-885D-09D1-D2E08583C191}"/>
                </a:ext>
              </a:extLst>
            </p:cNvPr>
            <p:cNvSpPr/>
            <p:nvPr/>
          </p:nvSpPr>
          <p:spPr>
            <a:xfrm>
              <a:off x="1645628" y="356485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Anfrage 1</a:t>
              </a:r>
            </a:p>
          </p:txBody>
        </p:sp>
        <p:sp>
          <p:nvSpPr>
            <p:cNvPr id="1081" name="Rechteck 1080">
              <a:extLst>
                <a:ext uri="{FF2B5EF4-FFF2-40B4-BE49-F238E27FC236}">
                  <a16:creationId xmlns:a16="http://schemas.microsoft.com/office/drawing/2014/main" id="{F9B982C3-3066-EB72-D3B6-2AD31907BBAF}"/>
                </a:ext>
              </a:extLst>
            </p:cNvPr>
            <p:cNvSpPr/>
            <p:nvPr/>
          </p:nvSpPr>
          <p:spPr>
            <a:xfrm>
              <a:off x="1645628" y="4027969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Anfrage 2</a:t>
              </a:r>
            </a:p>
          </p:txBody>
        </p:sp>
        <p:sp>
          <p:nvSpPr>
            <p:cNvPr id="1082" name="Rechteck 1081">
              <a:extLst>
                <a:ext uri="{FF2B5EF4-FFF2-40B4-BE49-F238E27FC236}">
                  <a16:creationId xmlns:a16="http://schemas.microsoft.com/office/drawing/2014/main" id="{55EFA105-1D97-7978-74FC-FB9AC2AFCE8F}"/>
                </a:ext>
              </a:extLst>
            </p:cNvPr>
            <p:cNvSpPr/>
            <p:nvPr/>
          </p:nvSpPr>
          <p:spPr>
            <a:xfrm>
              <a:off x="1645628" y="4497433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Anfrage 3</a:t>
              </a:r>
            </a:p>
          </p:txBody>
        </p:sp>
        <p:sp>
          <p:nvSpPr>
            <p:cNvPr id="1083" name="Rechteck 1082">
              <a:extLst>
                <a:ext uri="{FF2B5EF4-FFF2-40B4-BE49-F238E27FC236}">
                  <a16:creationId xmlns:a16="http://schemas.microsoft.com/office/drawing/2014/main" id="{812E61EB-4B6A-580B-44D7-D2158F811662}"/>
                </a:ext>
              </a:extLst>
            </p:cNvPr>
            <p:cNvSpPr/>
            <p:nvPr/>
          </p:nvSpPr>
          <p:spPr>
            <a:xfrm>
              <a:off x="1645628" y="4961996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Anfrage …</a:t>
              </a:r>
            </a:p>
          </p:txBody>
        </p:sp>
        <p:sp>
          <p:nvSpPr>
            <p:cNvPr id="1084" name="Rechteck 1083">
              <a:extLst>
                <a:ext uri="{FF2B5EF4-FFF2-40B4-BE49-F238E27FC236}">
                  <a16:creationId xmlns:a16="http://schemas.microsoft.com/office/drawing/2014/main" id="{7F431442-B03B-12D2-5F03-4EDED0D4530B}"/>
                </a:ext>
              </a:extLst>
            </p:cNvPr>
            <p:cNvSpPr/>
            <p:nvPr/>
          </p:nvSpPr>
          <p:spPr>
            <a:xfrm>
              <a:off x="1645628" y="5425967"/>
              <a:ext cx="1241267" cy="366965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Anfrage n</a:t>
              </a:r>
            </a:p>
          </p:txBody>
        </p:sp>
        <p:cxnSp>
          <p:nvCxnSpPr>
            <p:cNvPr id="1085" name="Verbinder: gewinkelt 1084">
              <a:extLst>
                <a:ext uri="{FF2B5EF4-FFF2-40B4-BE49-F238E27FC236}">
                  <a16:creationId xmlns:a16="http://schemas.microsoft.com/office/drawing/2014/main" id="{9B64A908-3631-F0E5-4BA3-2FC352DB6554}"/>
                </a:ext>
              </a:extLst>
            </p:cNvPr>
            <p:cNvCxnSpPr>
              <a:cxnSpLocks/>
              <a:stCxn id="1080" idx="3"/>
              <a:endCxn id="1074" idx="2"/>
            </p:cNvCxnSpPr>
            <p:nvPr/>
          </p:nvCxnSpPr>
          <p:spPr>
            <a:xfrm>
              <a:off x="2886895" y="3748336"/>
              <a:ext cx="893336" cy="929576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86" name="Verbinder: gewinkelt 1085">
              <a:extLst>
                <a:ext uri="{FF2B5EF4-FFF2-40B4-BE49-F238E27FC236}">
                  <a16:creationId xmlns:a16="http://schemas.microsoft.com/office/drawing/2014/main" id="{2B7BB0F3-B4B5-37D6-AB6A-459D0623DC7B}"/>
                </a:ext>
              </a:extLst>
            </p:cNvPr>
            <p:cNvCxnSpPr>
              <a:cxnSpLocks/>
              <a:stCxn id="1081" idx="3"/>
              <a:endCxn id="1074" idx="2"/>
            </p:cNvCxnSpPr>
            <p:nvPr/>
          </p:nvCxnSpPr>
          <p:spPr>
            <a:xfrm>
              <a:off x="2886895" y="4211452"/>
              <a:ext cx="893336" cy="466460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87" name="Verbinder: gewinkelt 1086">
              <a:extLst>
                <a:ext uri="{FF2B5EF4-FFF2-40B4-BE49-F238E27FC236}">
                  <a16:creationId xmlns:a16="http://schemas.microsoft.com/office/drawing/2014/main" id="{D32CD619-C71C-B652-53BB-94C849961E8F}"/>
                </a:ext>
              </a:extLst>
            </p:cNvPr>
            <p:cNvCxnSpPr>
              <a:cxnSpLocks/>
              <a:stCxn id="1082" idx="3"/>
              <a:endCxn id="1074" idx="2"/>
            </p:cNvCxnSpPr>
            <p:nvPr/>
          </p:nvCxnSpPr>
          <p:spPr>
            <a:xfrm flipV="1">
              <a:off x="2886895" y="4677912"/>
              <a:ext cx="893336" cy="3005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88" name="Verbinder: gewinkelt 1087">
              <a:extLst>
                <a:ext uri="{FF2B5EF4-FFF2-40B4-BE49-F238E27FC236}">
                  <a16:creationId xmlns:a16="http://schemas.microsoft.com/office/drawing/2014/main" id="{C824E9FA-207B-CE1C-8FBB-E6386E8EF5BF}"/>
                </a:ext>
              </a:extLst>
            </p:cNvPr>
            <p:cNvCxnSpPr>
              <a:cxnSpLocks/>
              <a:stCxn id="1083" idx="3"/>
              <a:endCxn id="1074" idx="2"/>
            </p:cNvCxnSpPr>
            <p:nvPr/>
          </p:nvCxnSpPr>
          <p:spPr>
            <a:xfrm flipV="1">
              <a:off x="2886895" y="4677912"/>
              <a:ext cx="893336" cy="467568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89" name="Verbinder: gewinkelt 1088">
              <a:extLst>
                <a:ext uri="{FF2B5EF4-FFF2-40B4-BE49-F238E27FC236}">
                  <a16:creationId xmlns:a16="http://schemas.microsoft.com/office/drawing/2014/main" id="{0CB92B37-039D-F5EB-0406-6BFEE142A78F}"/>
                </a:ext>
              </a:extLst>
            </p:cNvPr>
            <p:cNvCxnSpPr>
              <a:cxnSpLocks/>
              <a:stCxn id="1084" idx="3"/>
              <a:endCxn id="1074" idx="2"/>
            </p:cNvCxnSpPr>
            <p:nvPr/>
          </p:nvCxnSpPr>
          <p:spPr>
            <a:xfrm flipV="1">
              <a:off x="2886895" y="4677912"/>
              <a:ext cx="893336" cy="931538"/>
            </a:xfrm>
            <a:prstGeom prst="bentConnector3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86" name="Textfeld 85">
            <a:extLst>
              <a:ext uri="{FF2B5EF4-FFF2-40B4-BE49-F238E27FC236}">
                <a16:creationId xmlns:a16="http://schemas.microsoft.com/office/drawing/2014/main" id="{AAFAD854-515D-B3DA-BC25-002BC8C71074}"/>
              </a:ext>
            </a:extLst>
          </p:cNvPr>
          <p:cNvSpPr txBox="1"/>
          <p:nvPr/>
        </p:nvSpPr>
        <p:spPr>
          <a:xfrm>
            <a:off x="1378304" y="1822404"/>
            <a:ext cx="7199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Schematische Darstellung Ablauf mehrere Anfragen mit einer Instanz (Vertex-Server)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CC64843-6382-5FBD-DE73-6F9837D2B2E5}"/>
              </a:ext>
            </a:extLst>
          </p:cNvPr>
          <p:cNvSpPr txBox="1"/>
          <p:nvPr/>
        </p:nvSpPr>
        <p:spPr>
          <a:xfrm>
            <a:off x="1378304" y="4179254"/>
            <a:ext cx="7417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Schematische Darstellung Ablauf mehrere Anfragen mit Lastverteilung (Osiris oder GSS)</a:t>
            </a:r>
          </a:p>
        </p:txBody>
      </p:sp>
    </p:spTree>
    <p:extLst>
      <p:ext uri="{BB962C8B-B14F-4D97-AF65-F5344CB8AC3E}">
        <p14:creationId xmlns:p14="http://schemas.microsoft.com/office/powerpoint/2010/main" val="37344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05B8B-C21E-4431-A4A2-95CF8BC7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835263"/>
            <a:ext cx="6530858" cy="555624"/>
          </a:xfrm>
        </p:spPr>
        <p:txBody>
          <a:bodyPr/>
          <a:lstStyle/>
          <a:p>
            <a:r>
              <a:rPr lang="de-DE" dirty="0"/>
              <a:t>Stand und Ausblick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16338-6C2E-4C79-9566-28BEE830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EBDFA-7430-4CDA-9995-7E919EDE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1CFA9F-92D3-490E-BEFB-8FA1CC3B6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3200" y="1341894"/>
            <a:ext cx="8927689" cy="4931030"/>
          </a:xfrm>
        </p:spPr>
        <p:txBody>
          <a:bodyPr/>
          <a:lstStyle/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Technische Umsetzung in Produktivsetzung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Erste Prozesse PostGIS aktiv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Erste Prozesse Smallworld/Content Analyst im April produktiv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Webportal noch in früher Projektphase (Grobspezifikation/Abstimmung Einkauf)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Aufbau zentrale Anlaufstelle für neue Reports in der Abstimmungsphase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Gemeinsame Betreuung durch SB/N und GWN-ITS/A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Festlegung Verantwortlichkeiten nach festen Kriterien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Wahl der technischen Umsetzung nach inhaltlichen Kriterien 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Aft>
                <a:spcPts val="500"/>
              </a:spcAft>
            </a:pPr>
            <a:endParaRPr lang="de-DE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32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05B8B-C21E-4431-A4A2-95CF8BC7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835263"/>
            <a:ext cx="6530858" cy="555624"/>
          </a:xfrm>
        </p:spPr>
        <p:txBody>
          <a:bodyPr/>
          <a:lstStyle/>
          <a:p>
            <a:r>
              <a:rPr lang="de-DE" dirty="0"/>
              <a:t>GELSENWASSER und Smallworld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16338-6C2E-4C79-9566-28BEE830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EBDFA-7430-4CDA-9995-7E919EDE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1CFA9F-92D3-490E-BEFB-8FA1CC3B6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3200" y="1341894"/>
            <a:ext cx="8927689" cy="6457089"/>
          </a:xfrm>
        </p:spPr>
        <p:txBody>
          <a:bodyPr/>
          <a:lstStyle/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1991 GELSENWASSER wird erster Kunde bei Smallworld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In der Anfangszeit 6 parallele Smallworld-Umgebungen an den Standorten (Betriebsdirektionen)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Zusammenführung auf ein zentrales System zusammen mit den Key-Usern der Betriebsdirektionen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Anschließend Verwaltung des GIS über die AG GIS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Key-User der Betriebsdirektionen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Führung durch Key-User der BD Recklinghausen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Beteiligung und Umsetzung durch IT 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Damals innovatives, sehr User getriebenes System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Gewachsene Struktur, oft mehrere Lösungen für ähnliche Aufgaben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viele Entscheidungen - auch im Datenmodell - nach Vorgaben der Fachbereiche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Alte Vorgänge oft unzureichend dokumentiert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Aft>
                <a:spcPts val="500"/>
              </a:spcAft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lnSpc>
                <a:spcPts val="2600"/>
              </a:lnSpc>
              <a:spcAft>
                <a:spcPts val="500"/>
              </a:spcAft>
            </a:pPr>
            <a:endParaRPr lang="de-DE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97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05B8B-C21E-4431-A4A2-95CF8BC75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835263"/>
            <a:ext cx="6530858" cy="555624"/>
          </a:xfrm>
        </p:spPr>
        <p:txBody>
          <a:bodyPr/>
          <a:lstStyle/>
          <a:p>
            <a:r>
              <a:rPr lang="de-DE" dirty="0"/>
              <a:t>Smallworld bei GW heute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16338-6C2E-4C79-9566-28BEE830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EBDFA-7430-4CDA-9995-7E919EDE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1CFA9F-92D3-490E-BEFB-8FA1CC3B60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43200" y="1341894"/>
            <a:ext cx="8927689" cy="4725846"/>
          </a:xfrm>
        </p:spPr>
        <p:txBody>
          <a:bodyPr/>
          <a:lstStyle/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Aufgabenteilung zwischen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Steuerung Betrieb Netzdatenmanagement (SB/N) inhaltliche Verantwortung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Informatik (GWN – ITS/A) technische Verantwortung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SB/N steuert Fachbereich, zentralisiert betriebliche Anforderungen an das GIS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Zusammenführen von Anforderungen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Grobspezifikation (Prozessbeschreibung, inhaltliche Anforderungen)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GWN – ITS/A ist für Betrieb und technische Weiterentwicklung verantwortlich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Feinspezifikation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Projektsteuerung</a:t>
            </a:r>
          </a:p>
          <a:p>
            <a:pPr marL="742950" lvl="1" indent="-285750">
              <a:lnSpc>
                <a:spcPts val="26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Technische Weiterentwicklung GIS</a:t>
            </a:r>
          </a:p>
          <a:p>
            <a:pPr>
              <a:lnSpc>
                <a:spcPts val="2600"/>
              </a:lnSpc>
              <a:spcAft>
                <a:spcPts val="500"/>
              </a:spcAft>
            </a:pPr>
            <a:endParaRPr lang="de-DE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00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468" y="550909"/>
            <a:ext cx="9866313" cy="555624"/>
          </a:xfrm>
        </p:spPr>
        <p:txBody>
          <a:bodyPr/>
          <a:lstStyle/>
          <a:p>
            <a:r>
              <a:rPr lang="de-DE" dirty="0"/>
              <a:t>Ist-Situation bei Berichten und Datenexporten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46677-E750-BB4F-E65D-67473CD937D5}"/>
              </a:ext>
            </a:extLst>
          </p:cNvPr>
          <p:cNvSpPr txBox="1"/>
          <p:nvPr/>
        </p:nvSpPr>
        <p:spPr>
          <a:xfrm>
            <a:off x="1325935" y="1139562"/>
            <a:ext cx="966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Das GIS liefert Daten und Berichte für verschiedene Anwendungen. Es ist eine gewachsene Struktur mit vielen verschiedenen heterogenen Umsetzungen. Die Wartung der Produkte und Funktionalität ist aufwändig.</a:t>
            </a:r>
          </a:p>
        </p:txBody>
      </p:sp>
      <p:sp>
        <p:nvSpPr>
          <p:cNvPr id="38" name="Flussdiagramm: Magnetplattenspeicher 37">
            <a:extLst>
              <a:ext uri="{FF2B5EF4-FFF2-40B4-BE49-F238E27FC236}">
                <a16:creationId xmlns:a16="http://schemas.microsoft.com/office/drawing/2014/main" id="{CBB2D0ED-6923-F3C6-82F0-68E814C54A31}"/>
              </a:ext>
            </a:extLst>
          </p:cNvPr>
          <p:cNvSpPr/>
          <p:nvPr/>
        </p:nvSpPr>
        <p:spPr>
          <a:xfrm>
            <a:off x="3052081" y="2362901"/>
            <a:ext cx="2568179" cy="1652434"/>
          </a:xfrm>
          <a:prstGeom prst="flowChartMagneticDisk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Smallworld</a:t>
            </a:r>
          </a:p>
        </p:txBody>
      </p:sp>
      <p:sp>
        <p:nvSpPr>
          <p:cNvPr id="39" name="Flussdiagramm: Magnetplattenspeicher 38">
            <a:extLst>
              <a:ext uri="{FF2B5EF4-FFF2-40B4-BE49-F238E27FC236}">
                <a16:creationId xmlns:a16="http://schemas.microsoft.com/office/drawing/2014/main" id="{78217DDB-9539-A27A-B645-8B4C146EA715}"/>
              </a:ext>
            </a:extLst>
          </p:cNvPr>
          <p:cNvSpPr/>
          <p:nvPr/>
        </p:nvSpPr>
        <p:spPr>
          <a:xfrm>
            <a:off x="7283925" y="2903191"/>
            <a:ext cx="1235676" cy="1121453"/>
          </a:xfrm>
          <a:prstGeom prst="flowChartMagneticDisk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PostGIS</a:t>
            </a:r>
          </a:p>
        </p:txBody>
      </p:sp>
      <p:sp>
        <p:nvSpPr>
          <p:cNvPr id="40" name="Scrollen: horizontal 39">
            <a:extLst>
              <a:ext uri="{FF2B5EF4-FFF2-40B4-BE49-F238E27FC236}">
                <a16:creationId xmlns:a16="http://schemas.microsoft.com/office/drawing/2014/main" id="{7E43AB9F-BEB5-9F16-684D-5B5614885AA9}"/>
              </a:ext>
            </a:extLst>
          </p:cNvPr>
          <p:cNvSpPr/>
          <p:nvPr/>
        </p:nvSpPr>
        <p:spPr>
          <a:xfrm>
            <a:off x="9820596" y="2003918"/>
            <a:ext cx="1021491" cy="832022"/>
          </a:xfrm>
          <a:prstGeom prst="horizontalScroll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5A07C979-168C-C9D2-3281-292F596F26F5}"/>
              </a:ext>
            </a:extLst>
          </p:cNvPr>
          <p:cNvSpPr/>
          <p:nvPr/>
        </p:nvSpPr>
        <p:spPr>
          <a:xfrm>
            <a:off x="2368715" y="4316805"/>
            <a:ext cx="1021491" cy="646331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42" name="Flussdiagramm: Verbinder zu einer anderen Seite 41">
            <a:extLst>
              <a:ext uri="{FF2B5EF4-FFF2-40B4-BE49-F238E27FC236}">
                <a16:creationId xmlns:a16="http://schemas.microsoft.com/office/drawing/2014/main" id="{AF8C39E6-4D47-8F35-EE77-6CF4CC4329C7}"/>
              </a:ext>
            </a:extLst>
          </p:cNvPr>
          <p:cNvSpPr/>
          <p:nvPr/>
        </p:nvSpPr>
        <p:spPr>
          <a:xfrm>
            <a:off x="6971688" y="4394725"/>
            <a:ext cx="1021491" cy="1088531"/>
          </a:xfrm>
          <a:prstGeom prst="flowChartOffpageConnector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FME</a:t>
            </a:r>
          </a:p>
        </p:txBody>
      </p:sp>
      <p:sp>
        <p:nvSpPr>
          <p:cNvPr id="44" name="Scrollen: horizontal 43">
            <a:extLst>
              <a:ext uri="{FF2B5EF4-FFF2-40B4-BE49-F238E27FC236}">
                <a16:creationId xmlns:a16="http://schemas.microsoft.com/office/drawing/2014/main" id="{BA0F70FE-0147-8905-721D-1D06A3D36506}"/>
              </a:ext>
            </a:extLst>
          </p:cNvPr>
          <p:cNvSpPr/>
          <p:nvPr/>
        </p:nvSpPr>
        <p:spPr>
          <a:xfrm>
            <a:off x="1509086" y="1977940"/>
            <a:ext cx="1021491" cy="832022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52" name="Scrollen: horizontal 51">
            <a:extLst>
              <a:ext uri="{FF2B5EF4-FFF2-40B4-BE49-F238E27FC236}">
                <a16:creationId xmlns:a16="http://schemas.microsoft.com/office/drawing/2014/main" id="{836D2326-E754-5FDD-E110-0C2BDCD49DD4}"/>
              </a:ext>
            </a:extLst>
          </p:cNvPr>
          <p:cNvSpPr/>
          <p:nvPr/>
        </p:nvSpPr>
        <p:spPr>
          <a:xfrm>
            <a:off x="9889388" y="3129042"/>
            <a:ext cx="1021491" cy="832022"/>
          </a:xfrm>
          <a:prstGeom prst="horizontalScroll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77465010-4CE7-FD7A-4BE4-7BAAB932213C}"/>
              </a:ext>
            </a:extLst>
          </p:cNvPr>
          <p:cNvSpPr/>
          <p:nvPr/>
        </p:nvSpPr>
        <p:spPr>
          <a:xfrm>
            <a:off x="8657968" y="5067245"/>
            <a:ext cx="1021491" cy="64633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8B2F3DB2-6F28-318B-CF12-6C023BF6CBB0}"/>
              </a:ext>
            </a:extLst>
          </p:cNvPr>
          <p:cNvSpPr/>
          <p:nvPr/>
        </p:nvSpPr>
        <p:spPr>
          <a:xfrm>
            <a:off x="5940752" y="2082823"/>
            <a:ext cx="1021491" cy="6463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60" name="Scrollen: horizontal 59">
            <a:extLst>
              <a:ext uri="{FF2B5EF4-FFF2-40B4-BE49-F238E27FC236}">
                <a16:creationId xmlns:a16="http://schemas.microsoft.com/office/drawing/2014/main" id="{0FC5B8C5-6FB3-8499-F954-7D2584820FAB}"/>
              </a:ext>
            </a:extLst>
          </p:cNvPr>
          <p:cNvSpPr/>
          <p:nvPr/>
        </p:nvSpPr>
        <p:spPr>
          <a:xfrm>
            <a:off x="4421185" y="4919445"/>
            <a:ext cx="1021491" cy="832022"/>
          </a:xfrm>
          <a:prstGeom prst="horizontalScroll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AB0AC1D9-5F43-3904-38A9-3F6105145E87}"/>
              </a:ext>
            </a:extLst>
          </p:cNvPr>
          <p:cNvCxnSpPr>
            <a:stCxn id="42" idx="3"/>
            <a:endCxn id="55" idx="1"/>
          </p:cNvCxnSpPr>
          <p:nvPr/>
        </p:nvCxnSpPr>
        <p:spPr>
          <a:xfrm>
            <a:off x="7993179" y="4938991"/>
            <a:ext cx="664789" cy="45142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Verbinder: gewinkelt 61">
            <a:extLst>
              <a:ext uri="{FF2B5EF4-FFF2-40B4-BE49-F238E27FC236}">
                <a16:creationId xmlns:a16="http://schemas.microsoft.com/office/drawing/2014/main" id="{B7F55E2D-7B3A-0DFC-3801-46D2E82B29FA}"/>
              </a:ext>
            </a:extLst>
          </p:cNvPr>
          <p:cNvCxnSpPr>
            <a:cxnSpLocks/>
            <a:stCxn id="80" idx="2"/>
            <a:endCxn id="44" idx="3"/>
          </p:cNvCxnSpPr>
          <p:nvPr/>
        </p:nvCxnSpPr>
        <p:spPr>
          <a:xfrm rot="10800000">
            <a:off x="2530578" y="2393951"/>
            <a:ext cx="565087" cy="73811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F33FE6F4-7A8A-818D-D068-0DF1EACB6BA8}"/>
              </a:ext>
            </a:extLst>
          </p:cNvPr>
          <p:cNvCxnSpPr>
            <a:cxnSpLocks/>
            <a:stCxn id="77" idx="4"/>
            <a:endCxn id="41" idx="0"/>
          </p:cNvCxnSpPr>
          <p:nvPr/>
        </p:nvCxnSpPr>
        <p:spPr>
          <a:xfrm rot="5400000">
            <a:off x="3153592" y="3677544"/>
            <a:ext cx="365131" cy="9133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0ADB825D-BC02-5A23-1001-1356EF04C44A}"/>
              </a:ext>
            </a:extLst>
          </p:cNvPr>
          <p:cNvCxnSpPr>
            <a:stCxn id="42" idx="3"/>
            <a:endCxn id="52" idx="1"/>
          </p:cNvCxnSpPr>
          <p:nvPr/>
        </p:nvCxnSpPr>
        <p:spPr>
          <a:xfrm flipV="1">
            <a:off x="7993179" y="3545053"/>
            <a:ext cx="1896209" cy="1393938"/>
          </a:xfrm>
          <a:prstGeom prst="bentConnector3">
            <a:avLst>
              <a:gd name="adj1" fmla="val 7177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0AC1496F-A3DA-A259-931E-A42C86A46A47}"/>
              </a:ext>
            </a:extLst>
          </p:cNvPr>
          <p:cNvCxnSpPr>
            <a:cxnSpLocks/>
            <a:stCxn id="88" idx="0"/>
            <a:endCxn id="59" idx="1"/>
          </p:cNvCxnSpPr>
          <p:nvPr/>
        </p:nvCxnSpPr>
        <p:spPr>
          <a:xfrm rot="16200000" flipH="1">
            <a:off x="5166377" y="1631614"/>
            <a:ext cx="20634" cy="1528116"/>
          </a:xfrm>
          <a:prstGeom prst="bentConnector4">
            <a:avLst>
              <a:gd name="adj1" fmla="val -1107880"/>
              <a:gd name="adj2" fmla="val 66577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C9CCE31D-50F9-B7AF-C7DE-56FAAD0CCA51}"/>
              </a:ext>
            </a:extLst>
          </p:cNvPr>
          <p:cNvCxnSpPr>
            <a:stCxn id="42" idx="3"/>
            <a:endCxn id="40" idx="1"/>
          </p:cNvCxnSpPr>
          <p:nvPr/>
        </p:nvCxnSpPr>
        <p:spPr>
          <a:xfrm flipV="1">
            <a:off x="7993179" y="2419929"/>
            <a:ext cx="1827417" cy="25190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Scrollen: horizontal 66">
            <a:extLst>
              <a:ext uri="{FF2B5EF4-FFF2-40B4-BE49-F238E27FC236}">
                <a16:creationId xmlns:a16="http://schemas.microsoft.com/office/drawing/2014/main" id="{255022D5-5BD2-9D9E-AE29-AEE1199624FA}"/>
              </a:ext>
            </a:extLst>
          </p:cNvPr>
          <p:cNvSpPr/>
          <p:nvPr/>
        </p:nvSpPr>
        <p:spPr>
          <a:xfrm>
            <a:off x="1597872" y="3068772"/>
            <a:ext cx="1021491" cy="832022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18E2378D-B6A5-E6A4-2B9C-09B6045F5D5C}"/>
              </a:ext>
            </a:extLst>
          </p:cNvPr>
          <p:cNvCxnSpPr>
            <a:cxnSpLocks/>
            <a:stCxn id="41" idx="1"/>
            <a:endCxn id="67" idx="2"/>
          </p:cNvCxnSpPr>
          <p:nvPr/>
        </p:nvCxnSpPr>
        <p:spPr>
          <a:xfrm rot="10800000">
            <a:off x="2108619" y="3796791"/>
            <a:ext cx="260097" cy="843180"/>
          </a:xfrm>
          <a:prstGeom prst="bentConnector4">
            <a:avLst>
              <a:gd name="adj1" fmla="val 255730"/>
              <a:gd name="adj2" fmla="val 6536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Scrollen: horizontal 68">
            <a:extLst>
              <a:ext uri="{FF2B5EF4-FFF2-40B4-BE49-F238E27FC236}">
                <a16:creationId xmlns:a16="http://schemas.microsoft.com/office/drawing/2014/main" id="{09570331-B7DB-B762-4C97-C88BB55EB399}"/>
              </a:ext>
            </a:extLst>
          </p:cNvPr>
          <p:cNvSpPr/>
          <p:nvPr/>
        </p:nvSpPr>
        <p:spPr>
          <a:xfrm>
            <a:off x="1491050" y="5022995"/>
            <a:ext cx="1021491" cy="832022"/>
          </a:xfrm>
          <a:prstGeom prst="horizontalScroll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cxnSp>
        <p:nvCxnSpPr>
          <p:cNvPr id="70" name="Verbinder: gewinkelt 69">
            <a:extLst>
              <a:ext uri="{FF2B5EF4-FFF2-40B4-BE49-F238E27FC236}">
                <a16:creationId xmlns:a16="http://schemas.microsoft.com/office/drawing/2014/main" id="{8F56187E-886A-EB9B-468F-B33F441C4638}"/>
              </a:ext>
            </a:extLst>
          </p:cNvPr>
          <p:cNvCxnSpPr>
            <a:cxnSpLocks/>
            <a:stCxn id="41" idx="2"/>
            <a:endCxn id="69" idx="3"/>
          </p:cNvCxnSpPr>
          <p:nvPr/>
        </p:nvCxnSpPr>
        <p:spPr>
          <a:xfrm rot="5400000">
            <a:off x="2458066" y="5017611"/>
            <a:ext cx="475870" cy="36692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Scrollen: horizontal 70">
            <a:extLst>
              <a:ext uri="{FF2B5EF4-FFF2-40B4-BE49-F238E27FC236}">
                <a16:creationId xmlns:a16="http://schemas.microsoft.com/office/drawing/2014/main" id="{9F708927-AA80-E27D-924C-C58E037C4371}"/>
              </a:ext>
            </a:extLst>
          </p:cNvPr>
          <p:cNvSpPr/>
          <p:nvPr/>
        </p:nvSpPr>
        <p:spPr>
          <a:xfrm>
            <a:off x="9974426" y="4361677"/>
            <a:ext cx="1021491" cy="832022"/>
          </a:xfrm>
          <a:prstGeom prst="horizontalScroll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cxnSp>
        <p:nvCxnSpPr>
          <p:cNvPr id="75" name="Verbinder: gewinkelt 74">
            <a:extLst>
              <a:ext uri="{FF2B5EF4-FFF2-40B4-BE49-F238E27FC236}">
                <a16:creationId xmlns:a16="http://schemas.microsoft.com/office/drawing/2014/main" id="{680AEEBA-BD1F-EA30-7638-3786853BEEA5}"/>
              </a:ext>
            </a:extLst>
          </p:cNvPr>
          <p:cNvCxnSpPr>
            <a:stCxn id="55" idx="3"/>
            <a:endCxn id="71" idx="1"/>
          </p:cNvCxnSpPr>
          <p:nvPr/>
        </p:nvCxnSpPr>
        <p:spPr>
          <a:xfrm flipV="1">
            <a:off x="9679459" y="4777688"/>
            <a:ext cx="294967" cy="61272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Ellipse 76">
            <a:extLst>
              <a:ext uri="{FF2B5EF4-FFF2-40B4-BE49-F238E27FC236}">
                <a16:creationId xmlns:a16="http://schemas.microsoft.com/office/drawing/2014/main" id="{47A65CF9-3468-4CD4-1374-4A95C55EF88C}"/>
              </a:ext>
            </a:extLst>
          </p:cNvPr>
          <p:cNvSpPr/>
          <p:nvPr/>
        </p:nvSpPr>
        <p:spPr>
          <a:xfrm>
            <a:off x="3286227" y="3519368"/>
            <a:ext cx="1013250" cy="43230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SEPM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937D6204-3D16-7DB8-70F0-A1ECEC7B1138}"/>
              </a:ext>
            </a:extLst>
          </p:cNvPr>
          <p:cNvSpPr/>
          <p:nvPr/>
        </p:nvSpPr>
        <p:spPr>
          <a:xfrm>
            <a:off x="3095664" y="2943405"/>
            <a:ext cx="658019" cy="37732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D2380F02-923D-BBA6-4106-7103F55B6627}"/>
              </a:ext>
            </a:extLst>
          </p:cNvPr>
          <p:cNvSpPr/>
          <p:nvPr/>
        </p:nvSpPr>
        <p:spPr>
          <a:xfrm>
            <a:off x="4793445" y="2916396"/>
            <a:ext cx="812066" cy="37732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SBS</a:t>
            </a:r>
          </a:p>
        </p:txBody>
      </p:sp>
      <p:cxnSp>
        <p:nvCxnSpPr>
          <p:cNvPr id="84" name="Verbinder: gewinkelt 83">
            <a:extLst>
              <a:ext uri="{FF2B5EF4-FFF2-40B4-BE49-F238E27FC236}">
                <a16:creationId xmlns:a16="http://schemas.microsoft.com/office/drawing/2014/main" id="{393496EF-D16D-844B-A3F9-DD2B019E0B60}"/>
              </a:ext>
            </a:extLst>
          </p:cNvPr>
          <p:cNvCxnSpPr>
            <a:cxnSpLocks/>
            <a:stCxn id="82" idx="6"/>
            <a:endCxn id="42" idx="1"/>
          </p:cNvCxnSpPr>
          <p:nvPr/>
        </p:nvCxnSpPr>
        <p:spPr>
          <a:xfrm>
            <a:off x="5605511" y="3105058"/>
            <a:ext cx="1366177" cy="18339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Verbinder: gewinkelt 84">
            <a:extLst>
              <a:ext uri="{FF2B5EF4-FFF2-40B4-BE49-F238E27FC236}">
                <a16:creationId xmlns:a16="http://schemas.microsoft.com/office/drawing/2014/main" id="{6A715D33-8B10-1AD7-FE7F-1CD381D8707C}"/>
              </a:ext>
            </a:extLst>
          </p:cNvPr>
          <p:cNvCxnSpPr>
            <a:cxnSpLocks/>
            <a:stCxn id="42" idx="0"/>
            <a:endCxn id="39" idx="3"/>
          </p:cNvCxnSpPr>
          <p:nvPr/>
        </p:nvCxnSpPr>
        <p:spPr>
          <a:xfrm rot="5400000" flipH="1" flipV="1">
            <a:off x="7507058" y="4000021"/>
            <a:ext cx="370081" cy="41932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17118AE1-8FCA-EA22-3A58-4401FCD89BF3}"/>
              </a:ext>
            </a:extLst>
          </p:cNvPr>
          <p:cNvCxnSpPr>
            <a:stCxn id="41" idx="3"/>
            <a:endCxn id="60" idx="1"/>
          </p:cNvCxnSpPr>
          <p:nvPr/>
        </p:nvCxnSpPr>
        <p:spPr>
          <a:xfrm>
            <a:off x="3390206" y="4639971"/>
            <a:ext cx="1030979" cy="6954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Ellipse 86">
            <a:extLst>
              <a:ext uri="{FF2B5EF4-FFF2-40B4-BE49-F238E27FC236}">
                <a16:creationId xmlns:a16="http://schemas.microsoft.com/office/drawing/2014/main" id="{F1646BED-BB4B-E5E9-1089-1DAA60DDD0AD}"/>
              </a:ext>
            </a:extLst>
          </p:cNvPr>
          <p:cNvSpPr/>
          <p:nvPr/>
        </p:nvSpPr>
        <p:spPr>
          <a:xfrm>
            <a:off x="4489731" y="3510410"/>
            <a:ext cx="1013250" cy="43230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CISS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9A0DF70C-0EE1-521C-8D91-D2CC5877C7AF}"/>
              </a:ext>
            </a:extLst>
          </p:cNvPr>
          <p:cNvSpPr/>
          <p:nvPr/>
        </p:nvSpPr>
        <p:spPr>
          <a:xfrm>
            <a:off x="3906011" y="2385355"/>
            <a:ext cx="1013250" cy="432306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GSA</a:t>
            </a:r>
          </a:p>
        </p:txBody>
      </p:sp>
      <p:sp>
        <p:nvSpPr>
          <p:cNvPr id="89" name="Scrollen: horizontal 88">
            <a:extLst>
              <a:ext uri="{FF2B5EF4-FFF2-40B4-BE49-F238E27FC236}">
                <a16:creationId xmlns:a16="http://schemas.microsoft.com/office/drawing/2014/main" id="{5B06C179-A8D9-2308-6E60-4E1870BB00AF}"/>
              </a:ext>
            </a:extLst>
          </p:cNvPr>
          <p:cNvSpPr/>
          <p:nvPr/>
        </p:nvSpPr>
        <p:spPr>
          <a:xfrm>
            <a:off x="7431912" y="1853855"/>
            <a:ext cx="1021491" cy="832022"/>
          </a:xfrm>
          <a:prstGeom prst="horizontalScroll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40F9E058-6CFE-6103-E422-85214CB2BEB2}"/>
              </a:ext>
            </a:extLst>
          </p:cNvPr>
          <p:cNvCxnSpPr>
            <a:stCxn id="59" idx="3"/>
            <a:endCxn id="89" idx="1"/>
          </p:cNvCxnSpPr>
          <p:nvPr/>
        </p:nvCxnSpPr>
        <p:spPr>
          <a:xfrm flipV="1">
            <a:off x="6962243" y="2269866"/>
            <a:ext cx="469669" cy="13612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2" name="Verbinder: gewinkelt 1101">
            <a:extLst>
              <a:ext uri="{FF2B5EF4-FFF2-40B4-BE49-F238E27FC236}">
                <a16:creationId xmlns:a16="http://schemas.microsoft.com/office/drawing/2014/main" id="{7FCF8FAF-4D8B-9F25-F08E-23E571D63F6B}"/>
              </a:ext>
            </a:extLst>
          </p:cNvPr>
          <p:cNvCxnSpPr>
            <a:cxnSpLocks/>
            <a:stCxn id="77" idx="4"/>
          </p:cNvCxnSpPr>
          <p:nvPr/>
        </p:nvCxnSpPr>
        <p:spPr>
          <a:xfrm rot="16200000" flipH="1">
            <a:off x="4826713" y="2917812"/>
            <a:ext cx="443051" cy="2510773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6" name="Gerader Verbinder 1105">
            <a:extLst>
              <a:ext uri="{FF2B5EF4-FFF2-40B4-BE49-F238E27FC236}">
                <a16:creationId xmlns:a16="http://schemas.microsoft.com/office/drawing/2014/main" id="{73D7EB4F-7597-0241-6E71-5C04349DADD2}"/>
              </a:ext>
            </a:extLst>
          </p:cNvPr>
          <p:cNvCxnSpPr>
            <a:cxnSpLocks/>
            <a:stCxn id="87" idx="4"/>
          </p:cNvCxnSpPr>
          <p:nvPr/>
        </p:nvCxnSpPr>
        <p:spPr>
          <a:xfrm>
            <a:off x="4996356" y="3942716"/>
            <a:ext cx="0" cy="4520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4" name="Gerader Verbinder 1163">
            <a:extLst>
              <a:ext uri="{FF2B5EF4-FFF2-40B4-BE49-F238E27FC236}">
                <a16:creationId xmlns:a16="http://schemas.microsoft.com/office/drawing/2014/main" id="{3CA263C3-2513-090A-B0FB-5B0960AA297F}"/>
              </a:ext>
            </a:extLst>
          </p:cNvPr>
          <p:cNvCxnSpPr>
            <a:stCxn id="41" idx="3"/>
          </p:cNvCxnSpPr>
          <p:nvPr/>
        </p:nvCxnSpPr>
        <p:spPr>
          <a:xfrm flipV="1">
            <a:off x="3390206" y="4639970"/>
            <a:ext cx="2905768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577" y="606670"/>
            <a:ext cx="9866313" cy="555624"/>
          </a:xfrm>
        </p:spPr>
        <p:txBody>
          <a:bodyPr/>
          <a:lstStyle/>
          <a:p>
            <a:r>
              <a:rPr lang="de-DE" dirty="0"/>
              <a:t>Ist-Situation </a:t>
            </a:r>
            <a:r>
              <a:rPr lang="de-DE" sz="2800" b="1" dirty="0"/>
              <a:t>Abrufen von Berichten und Datenexporten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46677-E750-BB4F-E65D-67473CD937D5}"/>
              </a:ext>
            </a:extLst>
          </p:cNvPr>
          <p:cNvSpPr txBox="1"/>
          <p:nvPr/>
        </p:nvSpPr>
        <p:spPr>
          <a:xfrm>
            <a:off x="1283249" y="1068894"/>
            <a:ext cx="9669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Anwender haben viele verschiedene Wege, um Berichte abzurufen. Support ist nur schwer möglich.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488B49C-B308-CBD5-AA96-4297E56DBD51}"/>
              </a:ext>
            </a:extLst>
          </p:cNvPr>
          <p:cNvSpPr/>
          <p:nvPr/>
        </p:nvSpPr>
        <p:spPr>
          <a:xfrm>
            <a:off x="5842667" y="2683210"/>
            <a:ext cx="3312244" cy="121882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SB/N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DD069BF-FFC9-E27F-F9BE-FA5BD6D13329}"/>
              </a:ext>
            </a:extLst>
          </p:cNvPr>
          <p:cNvSpPr/>
          <p:nvPr/>
        </p:nvSpPr>
        <p:spPr>
          <a:xfrm>
            <a:off x="2941612" y="2281581"/>
            <a:ext cx="3229931" cy="1147419"/>
          </a:xfrm>
          <a:prstGeom prst="ellipse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RKU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88C7671-FEDF-AC34-06A1-7E42DBA83B9C}"/>
              </a:ext>
            </a:extLst>
          </p:cNvPr>
          <p:cNvSpPr/>
          <p:nvPr/>
        </p:nvSpPr>
        <p:spPr>
          <a:xfrm>
            <a:off x="5394779" y="3977574"/>
            <a:ext cx="3312244" cy="1110758"/>
          </a:xfrm>
          <a:prstGeom prst="ellipse">
            <a:avLst/>
          </a:prstGeom>
          <a:solidFill>
            <a:srgbClr val="5B9BD5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ITI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14961A8-6BD8-73E7-97C9-12649D4F9E3D}"/>
              </a:ext>
            </a:extLst>
          </p:cNvPr>
          <p:cNvSpPr/>
          <p:nvPr/>
        </p:nvSpPr>
        <p:spPr>
          <a:xfrm>
            <a:off x="2888308" y="3500513"/>
            <a:ext cx="3229932" cy="1218827"/>
          </a:xfrm>
          <a:prstGeom prst="ellipse">
            <a:avLst/>
          </a:prstGeom>
          <a:solidFill>
            <a:srgbClr val="ED7D31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Keyuser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2E1F6D0-2C7D-3F7C-B53E-68FA31FE9975}"/>
              </a:ext>
            </a:extLst>
          </p:cNvPr>
          <p:cNvSpPr txBox="1"/>
          <p:nvPr/>
        </p:nvSpPr>
        <p:spPr>
          <a:xfrm>
            <a:off x="8915564" y="2047570"/>
            <a:ext cx="8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FB1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44E9E53-FEDF-126F-7CB9-772467A858DB}"/>
              </a:ext>
            </a:extLst>
          </p:cNvPr>
          <p:cNvSpPr txBox="1"/>
          <p:nvPr/>
        </p:nvSpPr>
        <p:spPr>
          <a:xfrm>
            <a:off x="9980135" y="2457610"/>
            <a:ext cx="8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FB2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CE09366-BEB1-0B86-8E0F-0E715933E6BE}"/>
              </a:ext>
            </a:extLst>
          </p:cNvPr>
          <p:cNvSpPr txBox="1"/>
          <p:nvPr/>
        </p:nvSpPr>
        <p:spPr>
          <a:xfrm>
            <a:off x="10440542" y="4948274"/>
            <a:ext cx="77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43B32E8-6A15-F241-FC66-8B423BBE413F}"/>
              </a:ext>
            </a:extLst>
          </p:cNvPr>
          <p:cNvSpPr txBox="1"/>
          <p:nvPr/>
        </p:nvSpPr>
        <p:spPr>
          <a:xfrm>
            <a:off x="1394577" y="5446427"/>
            <a:ext cx="8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FB5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A8A223F-EDDD-FAD9-9ECB-25E711AC1227}"/>
              </a:ext>
            </a:extLst>
          </p:cNvPr>
          <p:cNvSpPr txBox="1"/>
          <p:nvPr/>
        </p:nvSpPr>
        <p:spPr>
          <a:xfrm>
            <a:off x="4303027" y="5446427"/>
            <a:ext cx="76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FB4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A1E5BC4-E235-7F33-4D0D-7E4F3E410613}"/>
              </a:ext>
            </a:extLst>
          </p:cNvPr>
          <p:cNvSpPr txBox="1"/>
          <p:nvPr/>
        </p:nvSpPr>
        <p:spPr>
          <a:xfrm>
            <a:off x="1478044" y="3345719"/>
            <a:ext cx="85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FB6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2B0E48A-8A25-AF88-F1E5-AA3E94A5DA2A}"/>
              </a:ext>
            </a:extLst>
          </p:cNvPr>
          <p:cNvSpPr txBox="1"/>
          <p:nvPr/>
        </p:nvSpPr>
        <p:spPr>
          <a:xfrm>
            <a:off x="1728853" y="2159360"/>
            <a:ext cx="74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Calibri" panose="020F0502020204030204"/>
              </a:rPr>
              <a:t>FB7</a:t>
            </a:r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12053916-4ED3-A0B3-9FB6-2440EB091008}"/>
              </a:ext>
            </a:extLst>
          </p:cNvPr>
          <p:cNvCxnSpPr>
            <a:cxnSpLocks/>
            <a:stCxn id="48" idx="3"/>
            <a:endCxn id="31" idx="2"/>
          </p:cNvCxnSpPr>
          <p:nvPr/>
        </p:nvCxnSpPr>
        <p:spPr>
          <a:xfrm>
            <a:off x="2473030" y="2420970"/>
            <a:ext cx="3369637" cy="871654"/>
          </a:xfrm>
          <a:prstGeom prst="bentConnector3">
            <a:avLst>
              <a:gd name="adj1" fmla="val 39496"/>
            </a:avLst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E04FB261-E2DC-2AE8-8AF7-4A18CD2808CA}"/>
              </a:ext>
            </a:extLst>
          </p:cNvPr>
          <p:cNvCxnSpPr>
            <a:cxnSpLocks/>
            <a:stCxn id="48" idx="0"/>
            <a:endCxn id="32" idx="0"/>
          </p:cNvCxnSpPr>
          <p:nvPr/>
        </p:nvCxnSpPr>
        <p:spPr>
          <a:xfrm rot="16200000" flipH="1">
            <a:off x="3267649" y="992652"/>
            <a:ext cx="122221" cy="2455636"/>
          </a:xfrm>
          <a:prstGeom prst="bentConnector3">
            <a:avLst>
              <a:gd name="adj1" fmla="val -187038"/>
            </a:avLst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Verbinder: gewinkelt 50">
            <a:extLst>
              <a:ext uri="{FF2B5EF4-FFF2-40B4-BE49-F238E27FC236}">
                <a16:creationId xmlns:a16="http://schemas.microsoft.com/office/drawing/2014/main" id="{602548FA-F389-B664-2699-58D405002DDC}"/>
              </a:ext>
            </a:extLst>
          </p:cNvPr>
          <p:cNvCxnSpPr>
            <a:cxnSpLocks/>
            <a:stCxn id="46" idx="3"/>
            <a:endCxn id="33" idx="3"/>
          </p:cNvCxnSpPr>
          <p:nvPr/>
        </p:nvCxnSpPr>
        <p:spPr>
          <a:xfrm flipV="1">
            <a:off x="5072607" y="4925665"/>
            <a:ext cx="807239" cy="782372"/>
          </a:xfrm>
          <a:prstGeom prst="bentConnector2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Verbinder: gewinkelt 53">
            <a:extLst>
              <a:ext uri="{FF2B5EF4-FFF2-40B4-BE49-F238E27FC236}">
                <a16:creationId xmlns:a16="http://schemas.microsoft.com/office/drawing/2014/main" id="{22E151A6-0277-287E-C48D-7A37CC8B71B7}"/>
              </a:ext>
            </a:extLst>
          </p:cNvPr>
          <p:cNvCxnSpPr>
            <a:cxnSpLocks/>
            <a:stCxn id="46" idx="0"/>
            <a:endCxn id="34" idx="4"/>
          </p:cNvCxnSpPr>
          <p:nvPr/>
        </p:nvCxnSpPr>
        <p:spPr>
          <a:xfrm rot="16200000" flipV="1">
            <a:off x="4232003" y="4990612"/>
            <a:ext cx="727087" cy="18454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Verbinder: gewinkelt 55">
            <a:extLst>
              <a:ext uri="{FF2B5EF4-FFF2-40B4-BE49-F238E27FC236}">
                <a16:creationId xmlns:a16="http://schemas.microsoft.com/office/drawing/2014/main" id="{B5E3B65A-DE74-F6A1-9518-0B89E456C39E}"/>
              </a:ext>
            </a:extLst>
          </p:cNvPr>
          <p:cNvCxnSpPr>
            <a:cxnSpLocks/>
            <a:stCxn id="35" idx="2"/>
            <a:endCxn id="31" idx="7"/>
          </p:cNvCxnSpPr>
          <p:nvPr/>
        </p:nvCxnSpPr>
        <p:spPr>
          <a:xfrm rot="5400000">
            <a:off x="8859756" y="2380879"/>
            <a:ext cx="290913" cy="67073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8F8E8E65-4A98-681B-6993-3E76088133C9}"/>
              </a:ext>
            </a:extLst>
          </p:cNvPr>
          <p:cNvCxnSpPr>
            <a:cxnSpLocks/>
            <a:stCxn id="35" idx="0"/>
            <a:endCxn id="32" idx="7"/>
          </p:cNvCxnSpPr>
          <p:nvPr/>
        </p:nvCxnSpPr>
        <p:spPr>
          <a:xfrm rot="16200000" flipH="1" flipV="1">
            <a:off x="7318531" y="427569"/>
            <a:ext cx="402047" cy="3642048"/>
          </a:xfrm>
          <a:prstGeom prst="bentConnector3">
            <a:avLst>
              <a:gd name="adj1" fmla="val -27512"/>
            </a:avLst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CAB91136-EB27-92C8-67BD-94BC38A38DC9}"/>
              </a:ext>
            </a:extLst>
          </p:cNvPr>
          <p:cNvCxnSpPr>
            <a:cxnSpLocks/>
            <a:stCxn id="36" idx="1"/>
            <a:endCxn id="31" idx="6"/>
          </p:cNvCxnSpPr>
          <p:nvPr/>
        </p:nvCxnSpPr>
        <p:spPr>
          <a:xfrm rot="10800000" flipV="1">
            <a:off x="9154911" y="2719220"/>
            <a:ext cx="825224" cy="573404"/>
          </a:xfrm>
          <a:prstGeom prst="bentConnector3">
            <a:avLst/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2" name="Verbinder: gewinkelt 1151">
            <a:extLst>
              <a:ext uri="{FF2B5EF4-FFF2-40B4-BE49-F238E27FC236}">
                <a16:creationId xmlns:a16="http://schemas.microsoft.com/office/drawing/2014/main" id="{43BAB4B0-8AC3-B46A-F64B-D53CBF8537E8}"/>
              </a:ext>
            </a:extLst>
          </p:cNvPr>
          <p:cNvCxnSpPr>
            <a:cxnSpLocks/>
            <a:stCxn id="37" idx="0"/>
            <a:endCxn id="31" idx="5"/>
          </p:cNvCxnSpPr>
          <p:nvPr/>
        </p:nvCxnSpPr>
        <p:spPr>
          <a:xfrm rot="16200000" flipV="1">
            <a:off x="9137639" y="3255749"/>
            <a:ext cx="1224730" cy="2160320"/>
          </a:xfrm>
          <a:prstGeom prst="bentConnector3">
            <a:avLst>
              <a:gd name="adj1" fmla="val 6148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3" name="Verbinder: gewinkelt 1152">
            <a:extLst>
              <a:ext uri="{FF2B5EF4-FFF2-40B4-BE49-F238E27FC236}">
                <a16:creationId xmlns:a16="http://schemas.microsoft.com/office/drawing/2014/main" id="{54E64E8E-0497-4BCD-8BD7-8A35ED35737D}"/>
              </a:ext>
            </a:extLst>
          </p:cNvPr>
          <p:cNvCxnSpPr>
            <a:cxnSpLocks/>
            <a:stCxn id="37" idx="1"/>
            <a:endCxn id="33" idx="6"/>
          </p:cNvCxnSpPr>
          <p:nvPr/>
        </p:nvCxnSpPr>
        <p:spPr>
          <a:xfrm rot="10800000">
            <a:off x="8707024" y="4532954"/>
            <a:ext cx="1733519" cy="67693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4" name="Verbinder: gewinkelt 1153">
            <a:extLst>
              <a:ext uri="{FF2B5EF4-FFF2-40B4-BE49-F238E27FC236}">
                <a16:creationId xmlns:a16="http://schemas.microsoft.com/office/drawing/2014/main" id="{A5BC6947-884F-BB55-3AD2-B10CBB6FDBFF}"/>
              </a:ext>
            </a:extLst>
          </p:cNvPr>
          <p:cNvCxnSpPr>
            <a:cxnSpLocks/>
            <a:stCxn id="47" idx="0"/>
            <a:endCxn id="32" idx="2"/>
          </p:cNvCxnSpPr>
          <p:nvPr/>
        </p:nvCxnSpPr>
        <p:spPr>
          <a:xfrm rot="5400000" flipH="1" flipV="1">
            <a:off x="2177121" y="2581229"/>
            <a:ext cx="490428" cy="1038553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5" name="Verbinder: gewinkelt 1154">
            <a:extLst>
              <a:ext uri="{FF2B5EF4-FFF2-40B4-BE49-F238E27FC236}">
                <a16:creationId xmlns:a16="http://schemas.microsoft.com/office/drawing/2014/main" id="{6A9F150F-39B5-6818-243D-A0C69BA1D61E}"/>
              </a:ext>
            </a:extLst>
          </p:cNvPr>
          <p:cNvCxnSpPr>
            <a:cxnSpLocks/>
            <a:stCxn id="47" idx="3"/>
            <a:endCxn id="34" idx="1"/>
          </p:cNvCxnSpPr>
          <p:nvPr/>
        </p:nvCxnSpPr>
        <p:spPr>
          <a:xfrm>
            <a:off x="2328073" y="3607329"/>
            <a:ext cx="1033248" cy="71677"/>
          </a:xfrm>
          <a:prstGeom prst="bentConnector4">
            <a:avLst>
              <a:gd name="adj1" fmla="val 27110"/>
              <a:gd name="adj2" fmla="val -313544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6" name="Verbinder: gewinkelt 1155">
            <a:extLst>
              <a:ext uri="{FF2B5EF4-FFF2-40B4-BE49-F238E27FC236}">
                <a16:creationId xmlns:a16="http://schemas.microsoft.com/office/drawing/2014/main" id="{816A3ECD-AC06-2361-19B2-F8D010E8EA2A}"/>
              </a:ext>
            </a:extLst>
          </p:cNvPr>
          <p:cNvCxnSpPr>
            <a:cxnSpLocks/>
            <a:stCxn id="43" idx="0"/>
            <a:endCxn id="34" idx="2"/>
          </p:cNvCxnSpPr>
          <p:nvPr/>
        </p:nvCxnSpPr>
        <p:spPr>
          <a:xfrm rot="5400000" flipH="1" flipV="1">
            <a:off x="1685700" y="4243819"/>
            <a:ext cx="1336500" cy="1068716"/>
          </a:xfrm>
          <a:prstGeom prst="bentConnector2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7" name="Verbinder: gewinkelt 1156">
            <a:extLst>
              <a:ext uri="{FF2B5EF4-FFF2-40B4-BE49-F238E27FC236}">
                <a16:creationId xmlns:a16="http://schemas.microsoft.com/office/drawing/2014/main" id="{CE238B0D-7A5B-E161-70E7-36DD922C8078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>
            <a:off x="2244606" y="5708037"/>
            <a:ext cx="2058421" cy="12700"/>
          </a:xfrm>
          <a:prstGeom prst="bentConnector3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58" name="Verbinder: gewinkelt 1157">
            <a:extLst>
              <a:ext uri="{FF2B5EF4-FFF2-40B4-BE49-F238E27FC236}">
                <a16:creationId xmlns:a16="http://schemas.microsoft.com/office/drawing/2014/main" id="{65051482-48F0-6EF2-7691-4AA97067DD2A}"/>
              </a:ext>
            </a:extLst>
          </p:cNvPr>
          <p:cNvCxnSpPr>
            <a:cxnSpLocks/>
            <a:stCxn id="36" idx="2"/>
            <a:endCxn id="37" idx="3"/>
          </p:cNvCxnSpPr>
          <p:nvPr/>
        </p:nvCxnSpPr>
        <p:spPr>
          <a:xfrm rot="16200000" flipH="1">
            <a:off x="9697940" y="3688039"/>
            <a:ext cx="2229054" cy="814635"/>
          </a:xfrm>
          <a:prstGeom prst="bentConnector4">
            <a:avLst>
              <a:gd name="adj1" fmla="val 30608"/>
              <a:gd name="adj2" fmla="val 128062"/>
            </a:avLst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86" name="Verbinder: gewinkelt 1185">
            <a:extLst>
              <a:ext uri="{FF2B5EF4-FFF2-40B4-BE49-F238E27FC236}">
                <a16:creationId xmlns:a16="http://schemas.microsoft.com/office/drawing/2014/main" id="{961E0B26-99F6-D79D-360D-7C1BDD93A224}"/>
              </a:ext>
            </a:extLst>
          </p:cNvPr>
          <p:cNvCxnSpPr>
            <a:cxnSpLocks/>
            <a:stCxn id="46" idx="2"/>
            <a:endCxn id="31" idx="3"/>
          </p:cNvCxnSpPr>
          <p:nvPr/>
        </p:nvCxnSpPr>
        <p:spPr>
          <a:xfrm rot="5400000" flipH="1" flipV="1">
            <a:off x="4384723" y="4026637"/>
            <a:ext cx="2246103" cy="1639917"/>
          </a:xfrm>
          <a:prstGeom prst="bentConnector3">
            <a:avLst>
              <a:gd name="adj1" fmla="val -10178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211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35" y="645532"/>
            <a:ext cx="9866313" cy="555624"/>
          </a:xfrm>
        </p:spPr>
        <p:txBody>
          <a:bodyPr/>
          <a:lstStyle/>
          <a:p>
            <a:r>
              <a:rPr lang="de-DE" sz="2800" b="1" dirty="0"/>
              <a:t>Zielstruktur Bereitstellung von Berichten und Datenexporte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46677-E750-BB4F-E65D-67473CD937D5}"/>
              </a:ext>
            </a:extLst>
          </p:cNvPr>
          <p:cNvSpPr txBox="1"/>
          <p:nvPr/>
        </p:nvSpPr>
        <p:spPr>
          <a:xfrm>
            <a:off x="1325935" y="1139562"/>
            <a:ext cx="966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Das GIS liefert regelmäßig benötigte Daten und Berichte als Self-Service, bzw. automatisiert. Alternativ liefert die PostGIS-Umgebung Berichte und Exporte. Einzelanforderungen werden über Keyuser über den SEPM X-Translator als Export oder über den Content Analyst als Bericht erzeugt. 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78D352A-AE49-6D94-9261-258FFE8754EB}"/>
              </a:ext>
            </a:extLst>
          </p:cNvPr>
          <p:cNvSpPr/>
          <p:nvPr/>
        </p:nvSpPr>
        <p:spPr>
          <a:xfrm>
            <a:off x="756543" y="2200954"/>
            <a:ext cx="1916228" cy="3343585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E4FA7E6-EDBD-EB76-B53D-0DA195817226}"/>
              </a:ext>
            </a:extLst>
          </p:cNvPr>
          <p:cNvSpPr/>
          <p:nvPr/>
        </p:nvSpPr>
        <p:spPr>
          <a:xfrm>
            <a:off x="2839313" y="5668931"/>
            <a:ext cx="4881882" cy="754422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Text" lastClr="000000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Einzelanforderungen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F54F4AA-60D6-03A2-07B8-4339F79BEB82}"/>
              </a:ext>
            </a:extLst>
          </p:cNvPr>
          <p:cNvSpPr/>
          <p:nvPr/>
        </p:nvSpPr>
        <p:spPr>
          <a:xfrm>
            <a:off x="2827985" y="2210388"/>
            <a:ext cx="4893591" cy="3388869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06636206-3E85-BE8F-27C7-0D27E08DC84C}"/>
              </a:ext>
            </a:extLst>
          </p:cNvPr>
          <p:cNvSpPr/>
          <p:nvPr/>
        </p:nvSpPr>
        <p:spPr>
          <a:xfrm>
            <a:off x="7834019" y="2210388"/>
            <a:ext cx="3892238" cy="423740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28575" cap="flat" cmpd="sng" algn="ctr">
            <a:solidFill>
              <a:sysClr val="windowText" lastClr="000000"/>
            </a:solidFill>
            <a:prstDash val="lgDashDotDot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lussdiagramm: Magnetplattenspeicher 51">
            <a:extLst>
              <a:ext uri="{FF2B5EF4-FFF2-40B4-BE49-F238E27FC236}">
                <a16:creationId xmlns:a16="http://schemas.microsoft.com/office/drawing/2014/main" id="{EF1AB240-86E7-9094-ECBE-CF7B186CE978}"/>
              </a:ext>
            </a:extLst>
          </p:cNvPr>
          <p:cNvSpPr/>
          <p:nvPr/>
        </p:nvSpPr>
        <p:spPr>
          <a:xfrm>
            <a:off x="8144448" y="2763957"/>
            <a:ext cx="1235676" cy="1490617"/>
          </a:xfrm>
          <a:prstGeom prst="flowChartMagneticDisk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PostGIS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(GDI)</a:t>
            </a: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31D10A87-50FE-1895-F3CC-4B6225E64EC2}"/>
              </a:ext>
            </a:extLst>
          </p:cNvPr>
          <p:cNvSpPr/>
          <p:nvPr/>
        </p:nvSpPr>
        <p:spPr>
          <a:xfrm>
            <a:off x="6411832" y="5795619"/>
            <a:ext cx="1021491" cy="473770"/>
          </a:xfrm>
          <a:prstGeom prst="round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59" name="Flussdiagramm: Verbinder zu einer anderen Seite 58">
            <a:extLst>
              <a:ext uri="{FF2B5EF4-FFF2-40B4-BE49-F238E27FC236}">
                <a16:creationId xmlns:a16="http://schemas.microsoft.com/office/drawing/2014/main" id="{BE4EF1EA-F22C-EE8D-3904-5C223BE7F963}"/>
              </a:ext>
            </a:extLst>
          </p:cNvPr>
          <p:cNvSpPr/>
          <p:nvPr/>
        </p:nvSpPr>
        <p:spPr>
          <a:xfrm>
            <a:off x="8474229" y="4629907"/>
            <a:ext cx="799904" cy="1088531"/>
          </a:xfrm>
          <a:prstGeom prst="flowChartOffpageConnector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</a:t>
            </a:r>
            <a:endParaRPr kumimoji="0" lang="de-DE" sz="18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crollen: horizontal 59">
            <a:extLst>
              <a:ext uri="{FF2B5EF4-FFF2-40B4-BE49-F238E27FC236}">
                <a16:creationId xmlns:a16="http://schemas.microsoft.com/office/drawing/2014/main" id="{8203AE18-7E03-02D9-AC52-3D2CC643014A}"/>
              </a:ext>
            </a:extLst>
          </p:cNvPr>
          <p:cNvSpPr/>
          <p:nvPr/>
        </p:nvSpPr>
        <p:spPr>
          <a:xfrm>
            <a:off x="923215" y="2276605"/>
            <a:ext cx="1021491" cy="832022"/>
          </a:xfrm>
          <a:prstGeom prst="horizontalScroll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61" name="Scrollen: horizontal 60">
            <a:extLst>
              <a:ext uri="{FF2B5EF4-FFF2-40B4-BE49-F238E27FC236}">
                <a16:creationId xmlns:a16="http://schemas.microsoft.com/office/drawing/2014/main" id="{24D67B10-75C2-399E-444C-ED19649D7D63}"/>
              </a:ext>
            </a:extLst>
          </p:cNvPr>
          <p:cNvSpPr/>
          <p:nvPr/>
        </p:nvSpPr>
        <p:spPr>
          <a:xfrm>
            <a:off x="10440912" y="3304043"/>
            <a:ext cx="1021491" cy="832022"/>
          </a:xfrm>
          <a:prstGeom prst="horizontalScroll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10D04E6D-46B5-80C4-EB03-E662EEFC5400}"/>
              </a:ext>
            </a:extLst>
          </p:cNvPr>
          <p:cNvSpPr/>
          <p:nvPr/>
        </p:nvSpPr>
        <p:spPr>
          <a:xfrm>
            <a:off x="10440912" y="4527842"/>
            <a:ext cx="1021491" cy="64633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30B1140F-9879-EE24-AA8D-A80E8CFD37DD}"/>
              </a:ext>
            </a:extLst>
          </p:cNvPr>
          <p:cNvSpPr/>
          <p:nvPr/>
        </p:nvSpPr>
        <p:spPr>
          <a:xfrm>
            <a:off x="962274" y="4027114"/>
            <a:ext cx="1021491" cy="6463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64" name="Scrollen: horizontal 63">
            <a:extLst>
              <a:ext uri="{FF2B5EF4-FFF2-40B4-BE49-F238E27FC236}">
                <a16:creationId xmlns:a16="http://schemas.microsoft.com/office/drawing/2014/main" id="{7F3DE782-4833-F8A4-19BB-0704E8BA311F}"/>
              </a:ext>
            </a:extLst>
          </p:cNvPr>
          <p:cNvSpPr/>
          <p:nvPr/>
        </p:nvSpPr>
        <p:spPr>
          <a:xfrm>
            <a:off x="1129754" y="2547983"/>
            <a:ext cx="1021491" cy="832022"/>
          </a:xfrm>
          <a:prstGeom prst="horizontalScroll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A283ABB6-C566-87DA-586F-130C5575FB90}"/>
              </a:ext>
            </a:extLst>
          </p:cNvPr>
          <p:cNvCxnSpPr>
            <a:cxnSpLocks/>
            <a:stCxn id="59" idx="3"/>
            <a:endCxn id="62" idx="1"/>
          </p:cNvCxnSpPr>
          <p:nvPr/>
        </p:nvCxnSpPr>
        <p:spPr>
          <a:xfrm flipV="1">
            <a:off x="9274133" y="4851008"/>
            <a:ext cx="1166779" cy="32316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6" name="Verbinder: gewinkelt 65">
            <a:extLst>
              <a:ext uri="{FF2B5EF4-FFF2-40B4-BE49-F238E27FC236}">
                <a16:creationId xmlns:a16="http://schemas.microsoft.com/office/drawing/2014/main" id="{2FA23D92-CB18-66E1-2578-31393A2137C3}"/>
              </a:ext>
            </a:extLst>
          </p:cNvPr>
          <p:cNvCxnSpPr>
            <a:cxnSpLocks/>
            <a:stCxn id="69" idx="3"/>
            <a:endCxn id="55" idx="0"/>
          </p:cNvCxnSpPr>
          <p:nvPr/>
        </p:nvCxnSpPr>
        <p:spPr>
          <a:xfrm rot="16200000" flipH="1">
            <a:off x="6064709" y="4937749"/>
            <a:ext cx="937193" cy="77854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3C51C904-0C2D-A19E-595B-03DB2CB88C4D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9274133" y="3720054"/>
            <a:ext cx="1166779" cy="145411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2679A2CD-C9A0-994A-B408-BB54B0D74D05}"/>
              </a:ext>
            </a:extLst>
          </p:cNvPr>
          <p:cNvGrpSpPr/>
          <p:nvPr/>
        </p:nvGrpSpPr>
        <p:grpSpPr>
          <a:xfrm>
            <a:off x="4984440" y="2897821"/>
            <a:ext cx="2319185" cy="1960605"/>
            <a:chOff x="3439722" y="2375072"/>
            <a:chExt cx="2747671" cy="1960605"/>
          </a:xfrm>
        </p:grpSpPr>
        <p:sp>
          <p:nvSpPr>
            <p:cNvPr id="69" name="Flussdiagramm: Magnetplattenspeicher 68">
              <a:extLst>
                <a:ext uri="{FF2B5EF4-FFF2-40B4-BE49-F238E27FC236}">
                  <a16:creationId xmlns:a16="http://schemas.microsoft.com/office/drawing/2014/main" id="{52BA1EDE-B861-C144-7071-131E03257F1C}"/>
                </a:ext>
              </a:extLst>
            </p:cNvPr>
            <p:cNvSpPr/>
            <p:nvPr/>
          </p:nvSpPr>
          <p:spPr>
            <a:xfrm>
              <a:off x="3441957" y="2375072"/>
              <a:ext cx="2743201" cy="1960605"/>
            </a:xfrm>
            <a:prstGeom prst="flowChartMagneticDisk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Smallworld</a:t>
              </a: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0D83B8F4-B2F4-E5E7-A504-BF079DDCFD84}"/>
                </a:ext>
              </a:extLst>
            </p:cNvPr>
            <p:cNvSpPr/>
            <p:nvPr/>
          </p:nvSpPr>
          <p:spPr>
            <a:xfrm>
              <a:off x="4306932" y="3885851"/>
              <a:ext cx="1273118" cy="432306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SEPM</a:t>
              </a: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982DAC-0950-8676-D01E-3859AEA36D2B}"/>
                </a:ext>
              </a:extLst>
            </p:cNvPr>
            <p:cNvSpPr/>
            <p:nvPr/>
          </p:nvSpPr>
          <p:spPr>
            <a:xfrm>
              <a:off x="3439722" y="3158829"/>
              <a:ext cx="812066" cy="37732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</a:t>
              </a: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B282F945-546F-09F6-0ECA-82D01E22A46B}"/>
                </a:ext>
              </a:extLst>
            </p:cNvPr>
            <p:cNvSpPr/>
            <p:nvPr/>
          </p:nvSpPr>
          <p:spPr>
            <a:xfrm>
              <a:off x="5269697" y="3149577"/>
              <a:ext cx="917696" cy="377324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SBS</a:t>
              </a:r>
            </a:p>
          </p:txBody>
        </p:sp>
      </p:grpSp>
      <p:cxnSp>
        <p:nvCxnSpPr>
          <p:cNvPr id="77" name="Verbinder: gewinkelt 76">
            <a:extLst>
              <a:ext uri="{FF2B5EF4-FFF2-40B4-BE49-F238E27FC236}">
                <a16:creationId xmlns:a16="http://schemas.microsoft.com/office/drawing/2014/main" id="{E6B0978C-5380-CB89-6BD3-F4C982981B94}"/>
              </a:ext>
            </a:extLst>
          </p:cNvPr>
          <p:cNvCxnSpPr>
            <a:cxnSpLocks/>
            <a:stCxn id="69" idx="4"/>
            <a:endCxn id="59" idx="1"/>
          </p:cNvCxnSpPr>
          <p:nvPr/>
        </p:nvCxnSpPr>
        <p:spPr>
          <a:xfrm>
            <a:off x="7301738" y="3878124"/>
            <a:ext cx="1172491" cy="1296049"/>
          </a:xfrm>
          <a:prstGeom prst="bentConnector3">
            <a:avLst>
              <a:gd name="adj1" fmla="val 27254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F921900D-FA87-9779-57A1-13E0797878DC}"/>
              </a:ext>
            </a:extLst>
          </p:cNvPr>
          <p:cNvCxnSpPr>
            <a:cxnSpLocks/>
            <a:stCxn id="59" idx="0"/>
            <a:endCxn id="52" idx="3"/>
          </p:cNvCxnSpPr>
          <p:nvPr/>
        </p:nvCxnSpPr>
        <p:spPr>
          <a:xfrm rot="16200000" flipV="1">
            <a:off x="8630568" y="4386293"/>
            <a:ext cx="375333" cy="111895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82" name="Scrollen: horizontal 81">
            <a:extLst>
              <a:ext uri="{FF2B5EF4-FFF2-40B4-BE49-F238E27FC236}">
                <a16:creationId xmlns:a16="http://schemas.microsoft.com/office/drawing/2014/main" id="{7D571F6D-2937-861A-BFF0-02FE63442B62}"/>
              </a:ext>
            </a:extLst>
          </p:cNvPr>
          <p:cNvSpPr/>
          <p:nvPr/>
        </p:nvSpPr>
        <p:spPr>
          <a:xfrm>
            <a:off x="1382983" y="2814728"/>
            <a:ext cx="1021491" cy="832022"/>
          </a:xfrm>
          <a:prstGeom prst="horizontalScroll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22677117-29AB-D7FF-2FE4-8A2A47D8046C}"/>
              </a:ext>
            </a:extLst>
          </p:cNvPr>
          <p:cNvSpPr/>
          <p:nvPr/>
        </p:nvSpPr>
        <p:spPr>
          <a:xfrm>
            <a:off x="1188838" y="4350280"/>
            <a:ext cx="1021491" cy="6463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sp>
        <p:nvSpPr>
          <p:cNvPr id="85" name="Rechteck: abgerundete Ecken 84">
            <a:extLst>
              <a:ext uri="{FF2B5EF4-FFF2-40B4-BE49-F238E27FC236}">
                <a16:creationId xmlns:a16="http://schemas.microsoft.com/office/drawing/2014/main" id="{37CAA18F-C766-1D63-CBAE-5226EA950934}"/>
              </a:ext>
            </a:extLst>
          </p:cNvPr>
          <p:cNvSpPr/>
          <p:nvPr/>
        </p:nvSpPr>
        <p:spPr>
          <a:xfrm>
            <a:off x="1404167" y="4707764"/>
            <a:ext cx="1021491" cy="646331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</a:t>
            </a:r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E7B13760-C495-DEF4-0134-6D728AC58026}"/>
              </a:ext>
            </a:extLst>
          </p:cNvPr>
          <p:cNvGrpSpPr/>
          <p:nvPr/>
        </p:nvGrpSpPr>
        <p:grpSpPr>
          <a:xfrm>
            <a:off x="3043266" y="2301888"/>
            <a:ext cx="627837" cy="3222227"/>
            <a:chOff x="2178085" y="1271729"/>
            <a:chExt cx="627837" cy="4215778"/>
          </a:xfrm>
        </p:grpSpPr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A1DC96F5-4EF7-8361-2EC1-B53D385A5F8F}"/>
                </a:ext>
              </a:extLst>
            </p:cNvPr>
            <p:cNvSpPr/>
            <p:nvPr/>
          </p:nvSpPr>
          <p:spPr>
            <a:xfrm>
              <a:off x="2178085" y="1271729"/>
              <a:ext cx="627837" cy="203753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Self-Service</a:t>
              </a: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2C83BDAE-2727-2BCF-0493-E3D0F4FDA5C7}"/>
                </a:ext>
              </a:extLst>
            </p:cNvPr>
            <p:cNvSpPr/>
            <p:nvPr/>
          </p:nvSpPr>
          <p:spPr>
            <a:xfrm>
              <a:off x="2178085" y="3312590"/>
              <a:ext cx="627837" cy="2174917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Automatisierung</a:t>
              </a:r>
            </a:p>
          </p:txBody>
        </p:sp>
      </p:grp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91593B74-671B-772A-EF4B-E54567A88AF0}"/>
              </a:ext>
            </a:extLst>
          </p:cNvPr>
          <p:cNvCxnSpPr>
            <a:cxnSpLocks/>
            <a:stCxn id="71" idx="2"/>
            <a:endCxn id="1070" idx="3"/>
          </p:cNvCxnSpPr>
          <p:nvPr/>
        </p:nvCxnSpPr>
        <p:spPr>
          <a:xfrm flipH="1" flipV="1">
            <a:off x="4772033" y="3860988"/>
            <a:ext cx="212407" cy="925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1" name="Gerade Verbindung mit Pfeil 90">
            <a:extLst>
              <a:ext uri="{FF2B5EF4-FFF2-40B4-BE49-F238E27FC236}">
                <a16:creationId xmlns:a16="http://schemas.microsoft.com/office/drawing/2014/main" id="{0ED6895D-98FC-820D-6EAC-00F631D57CFE}"/>
              </a:ext>
            </a:extLst>
          </p:cNvPr>
          <p:cNvCxnSpPr>
            <a:cxnSpLocks/>
          </p:cNvCxnSpPr>
          <p:nvPr/>
        </p:nvCxnSpPr>
        <p:spPr>
          <a:xfrm flipH="1">
            <a:off x="2277050" y="3870240"/>
            <a:ext cx="766216" cy="54719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3DB50B06-F2E0-FA78-C878-E67ABA33E3A5}"/>
              </a:ext>
            </a:extLst>
          </p:cNvPr>
          <p:cNvCxnSpPr>
            <a:cxnSpLocks/>
          </p:cNvCxnSpPr>
          <p:nvPr/>
        </p:nvCxnSpPr>
        <p:spPr>
          <a:xfrm flipH="1" flipV="1">
            <a:off x="2461126" y="3564643"/>
            <a:ext cx="580253" cy="29458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id="{B4373D28-A282-B45C-2B2F-0899F88C2A9C}"/>
              </a:ext>
            </a:extLst>
          </p:cNvPr>
          <p:cNvSpPr txBox="1"/>
          <p:nvPr/>
        </p:nvSpPr>
        <p:spPr>
          <a:xfrm>
            <a:off x="1541091" y="189206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FB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4D6B0FBC-0907-821F-69C4-5DBD5F155E5C}"/>
              </a:ext>
            </a:extLst>
          </p:cNvPr>
          <p:cNvSpPr txBox="1"/>
          <p:nvPr/>
        </p:nvSpPr>
        <p:spPr>
          <a:xfrm>
            <a:off x="1493578" y="5827086"/>
            <a:ext cx="9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Keyuser</a:t>
            </a:r>
          </a:p>
        </p:txBody>
      </p:sp>
      <p:sp>
        <p:nvSpPr>
          <p:cNvPr id="95" name="Scrollen: horizontal 94">
            <a:extLst>
              <a:ext uri="{FF2B5EF4-FFF2-40B4-BE49-F238E27FC236}">
                <a16:creationId xmlns:a16="http://schemas.microsoft.com/office/drawing/2014/main" id="{78AE2B2A-AB92-2A76-95E7-ED3C49278319}"/>
              </a:ext>
            </a:extLst>
          </p:cNvPr>
          <p:cNvSpPr/>
          <p:nvPr/>
        </p:nvSpPr>
        <p:spPr>
          <a:xfrm>
            <a:off x="5198967" y="5724131"/>
            <a:ext cx="1021491" cy="609884"/>
          </a:xfrm>
          <a:prstGeom prst="horizontalScroll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Bericht</a:t>
            </a:r>
          </a:p>
        </p:txBody>
      </p:sp>
      <p:sp>
        <p:nvSpPr>
          <p:cNvPr id="1068" name="Textfeld 1067">
            <a:extLst>
              <a:ext uri="{FF2B5EF4-FFF2-40B4-BE49-F238E27FC236}">
                <a16:creationId xmlns:a16="http://schemas.microsoft.com/office/drawing/2014/main" id="{F1652C8F-5125-1355-6907-1BBD75F32A75}"/>
              </a:ext>
            </a:extLst>
          </p:cNvPr>
          <p:cNvSpPr txBox="1"/>
          <p:nvPr/>
        </p:nvSpPr>
        <p:spPr>
          <a:xfrm>
            <a:off x="4211971" y="1892065"/>
            <a:ext cx="191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GWN-ITS/A</a:t>
            </a:r>
          </a:p>
        </p:txBody>
      </p:sp>
      <p:sp>
        <p:nvSpPr>
          <p:cNvPr id="1069" name="Textfeld 1068">
            <a:extLst>
              <a:ext uri="{FF2B5EF4-FFF2-40B4-BE49-F238E27FC236}">
                <a16:creationId xmlns:a16="http://schemas.microsoft.com/office/drawing/2014/main" id="{6FDEA836-F0CB-C713-722C-0CEEA5F10B8C}"/>
              </a:ext>
            </a:extLst>
          </p:cNvPr>
          <p:cNvSpPr txBox="1"/>
          <p:nvPr/>
        </p:nvSpPr>
        <p:spPr>
          <a:xfrm>
            <a:off x="8655193" y="1861686"/>
            <a:ext cx="229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SB/N &amp; GWN-ITS/A</a:t>
            </a:r>
          </a:p>
        </p:txBody>
      </p:sp>
      <p:sp>
        <p:nvSpPr>
          <p:cNvPr id="1070" name="Flussdiagramm: Verbinder zu einer anderen Seite 1069">
            <a:extLst>
              <a:ext uri="{FF2B5EF4-FFF2-40B4-BE49-F238E27FC236}">
                <a16:creationId xmlns:a16="http://schemas.microsoft.com/office/drawing/2014/main" id="{3F74D666-186E-8AC0-CFE0-4C6864E8048D}"/>
              </a:ext>
            </a:extLst>
          </p:cNvPr>
          <p:cNvSpPr/>
          <p:nvPr/>
        </p:nvSpPr>
        <p:spPr>
          <a:xfrm>
            <a:off x="3949848" y="3316722"/>
            <a:ext cx="822185" cy="1088531"/>
          </a:xfrm>
          <a:prstGeom prst="flowChartOffpageConnector">
            <a:avLst/>
          </a:prstGeom>
          <a:gradFill flip="none" rotWithShape="1">
            <a:gsLst>
              <a:gs pos="0">
                <a:srgbClr val="ED7D31">
                  <a:lumMod val="67000"/>
                </a:srgbClr>
              </a:gs>
              <a:gs pos="48000">
                <a:srgbClr val="ED7D31">
                  <a:lumMod val="97000"/>
                  <a:lumOff val="3000"/>
                </a:srgbClr>
              </a:gs>
              <a:gs pos="100000">
                <a:srgbClr val="ED7D31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</a:t>
            </a:r>
            <a:endParaRPr kumimoji="0" lang="de-DE" sz="18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80" name="Gerade Verbindung mit Pfeil 1079">
            <a:extLst>
              <a:ext uri="{FF2B5EF4-FFF2-40B4-BE49-F238E27FC236}">
                <a16:creationId xmlns:a16="http://schemas.microsoft.com/office/drawing/2014/main" id="{20A3E6BD-8C8A-1D50-5491-06D77A4D7B4C}"/>
              </a:ext>
            </a:extLst>
          </p:cNvPr>
          <p:cNvCxnSpPr>
            <a:cxnSpLocks/>
            <a:stCxn id="1070" idx="1"/>
          </p:cNvCxnSpPr>
          <p:nvPr/>
        </p:nvCxnSpPr>
        <p:spPr>
          <a:xfrm flipH="1" flipV="1">
            <a:off x="3667349" y="3860987"/>
            <a:ext cx="282499" cy="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9" name="Verbinder: gewinkelt 1088">
            <a:extLst>
              <a:ext uri="{FF2B5EF4-FFF2-40B4-BE49-F238E27FC236}">
                <a16:creationId xmlns:a16="http://schemas.microsoft.com/office/drawing/2014/main" id="{46B84561-DB8D-9E62-6D04-A5364DA7446A}"/>
              </a:ext>
            </a:extLst>
          </p:cNvPr>
          <p:cNvCxnSpPr>
            <a:stCxn id="71" idx="4"/>
            <a:endCxn id="95" idx="0"/>
          </p:cNvCxnSpPr>
          <p:nvPr/>
        </p:nvCxnSpPr>
        <p:spPr>
          <a:xfrm rot="16200000" flipH="1">
            <a:off x="4647701" y="4738354"/>
            <a:ext cx="1741465" cy="382559"/>
          </a:xfrm>
          <a:prstGeom prst="bentConnector5">
            <a:avLst>
              <a:gd name="adj1" fmla="val 57437"/>
              <a:gd name="adj2" fmla="val 100054"/>
              <a:gd name="adj3" fmla="val 77247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747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lussdiagramm: Vordefinierter Prozess 1029">
            <a:extLst>
              <a:ext uri="{FF2B5EF4-FFF2-40B4-BE49-F238E27FC236}">
                <a16:creationId xmlns:a16="http://schemas.microsoft.com/office/drawing/2014/main" id="{C3510224-8732-33DE-13C0-E8CB5CC17082}"/>
              </a:ext>
            </a:extLst>
          </p:cNvPr>
          <p:cNvSpPr/>
          <p:nvPr/>
        </p:nvSpPr>
        <p:spPr>
          <a:xfrm>
            <a:off x="1845128" y="3558999"/>
            <a:ext cx="1445604" cy="1031080"/>
          </a:xfrm>
          <a:prstGeom prst="flowChartPredefined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Automatische Prozesse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Premise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35" y="645532"/>
            <a:ext cx="9866313" cy="555624"/>
          </a:xfrm>
        </p:spPr>
        <p:txBody>
          <a:bodyPr/>
          <a:lstStyle/>
          <a:p>
            <a:r>
              <a:rPr lang="de-DE" dirty="0"/>
              <a:t>Integration von Datenquellen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46677-E750-BB4F-E65D-67473CD937D5}"/>
              </a:ext>
            </a:extLst>
          </p:cNvPr>
          <p:cNvSpPr txBox="1"/>
          <p:nvPr/>
        </p:nvSpPr>
        <p:spPr>
          <a:xfrm>
            <a:off x="1325935" y="1139562"/>
            <a:ext cx="966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FME Flow ist die verbindende Konstante: es können mehr als 450 Formate gelesen und geschrieben werden. Daher lassen sich viele weitere Datenquellen im Webportal oder in Automatisierungen ergänzen. 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FF4FDFBC-A406-350E-4469-658CFBA261C4}"/>
              </a:ext>
            </a:extLst>
          </p:cNvPr>
          <p:cNvSpPr/>
          <p:nvPr/>
        </p:nvSpPr>
        <p:spPr>
          <a:xfrm>
            <a:off x="4245614" y="3348643"/>
            <a:ext cx="1501073" cy="1451793"/>
          </a:xfrm>
          <a:custGeom>
            <a:avLst/>
            <a:gdLst>
              <a:gd name="connsiteX0" fmla="*/ 0 w 1501073"/>
              <a:gd name="connsiteY0" fmla="*/ 241970 h 1451793"/>
              <a:gd name="connsiteX1" fmla="*/ 241970 w 1501073"/>
              <a:gd name="connsiteY1" fmla="*/ 0 h 1451793"/>
              <a:gd name="connsiteX2" fmla="*/ 750537 w 1501073"/>
              <a:gd name="connsiteY2" fmla="*/ 0 h 1451793"/>
              <a:gd name="connsiteX3" fmla="*/ 1259103 w 1501073"/>
              <a:gd name="connsiteY3" fmla="*/ 0 h 1451793"/>
              <a:gd name="connsiteX4" fmla="*/ 1501073 w 1501073"/>
              <a:gd name="connsiteY4" fmla="*/ 241970 h 1451793"/>
              <a:gd name="connsiteX5" fmla="*/ 1501073 w 1501073"/>
              <a:gd name="connsiteY5" fmla="*/ 735575 h 1451793"/>
              <a:gd name="connsiteX6" fmla="*/ 1501073 w 1501073"/>
              <a:gd name="connsiteY6" fmla="*/ 1209823 h 1451793"/>
              <a:gd name="connsiteX7" fmla="*/ 1259103 w 1501073"/>
              <a:gd name="connsiteY7" fmla="*/ 1451793 h 1451793"/>
              <a:gd name="connsiteX8" fmla="*/ 740365 w 1501073"/>
              <a:gd name="connsiteY8" fmla="*/ 1451793 h 1451793"/>
              <a:gd name="connsiteX9" fmla="*/ 241970 w 1501073"/>
              <a:gd name="connsiteY9" fmla="*/ 1451793 h 1451793"/>
              <a:gd name="connsiteX10" fmla="*/ 0 w 1501073"/>
              <a:gd name="connsiteY10" fmla="*/ 1209823 h 1451793"/>
              <a:gd name="connsiteX11" fmla="*/ 0 w 1501073"/>
              <a:gd name="connsiteY11" fmla="*/ 745254 h 1451793"/>
              <a:gd name="connsiteX12" fmla="*/ 0 w 1501073"/>
              <a:gd name="connsiteY12" fmla="*/ 241970 h 14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1073" h="1451793" fill="none" extrusionOk="0">
                <a:moveTo>
                  <a:pt x="0" y="241970"/>
                </a:moveTo>
                <a:cubicBezTo>
                  <a:pt x="15468" y="84761"/>
                  <a:pt x="104482" y="-16418"/>
                  <a:pt x="241970" y="0"/>
                </a:cubicBezTo>
                <a:cubicBezTo>
                  <a:pt x="449160" y="-46159"/>
                  <a:pt x="538251" y="640"/>
                  <a:pt x="750537" y="0"/>
                </a:cubicBezTo>
                <a:cubicBezTo>
                  <a:pt x="962823" y="-640"/>
                  <a:pt x="1121819" y="59807"/>
                  <a:pt x="1259103" y="0"/>
                </a:cubicBezTo>
                <a:cubicBezTo>
                  <a:pt x="1391408" y="14022"/>
                  <a:pt x="1525974" y="88709"/>
                  <a:pt x="1501073" y="241970"/>
                </a:cubicBezTo>
                <a:cubicBezTo>
                  <a:pt x="1507164" y="361840"/>
                  <a:pt x="1463061" y="531233"/>
                  <a:pt x="1501073" y="735575"/>
                </a:cubicBezTo>
                <a:cubicBezTo>
                  <a:pt x="1539085" y="939917"/>
                  <a:pt x="1492476" y="977296"/>
                  <a:pt x="1501073" y="1209823"/>
                </a:cubicBezTo>
                <a:cubicBezTo>
                  <a:pt x="1510448" y="1345139"/>
                  <a:pt x="1391468" y="1433884"/>
                  <a:pt x="1259103" y="1451793"/>
                </a:cubicBezTo>
                <a:cubicBezTo>
                  <a:pt x="1147611" y="1453970"/>
                  <a:pt x="882572" y="1409466"/>
                  <a:pt x="740365" y="1451793"/>
                </a:cubicBezTo>
                <a:cubicBezTo>
                  <a:pt x="598158" y="1494120"/>
                  <a:pt x="379082" y="1448753"/>
                  <a:pt x="241970" y="1451793"/>
                </a:cubicBezTo>
                <a:cubicBezTo>
                  <a:pt x="117396" y="1465232"/>
                  <a:pt x="20018" y="1342785"/>
                  <a:pt x="0" y="1209823"/>
                </a:cubicBezTo>
                <a:cubicBezTo>
                  <a:pt x="-31988" y="1005233"/>
                  <a:pt x="25758" y="967525"/>
                  <a:pt x="0" y="745254"/>
                </a:cubicBezTo>
                <a:cubicBezTo>
                  <a:pt x="-25758" y="522983"/>
                  <a:pt x="4398" y="436362"/>
                  <a:pt x="0" y="241970"/>
                </a:cubicBezTo>
                <a:close/>
              </a:path>
              <a:path w="1501073" h="1451793" stroke="0" extrusionOk="0">
                <a:moveTo>
                  <a:pt x="0" y="241970"/>
                </a:moveTo>
                <a:cubicBezTo>
                  <a:pt x="8613" y="98545"/>
                  <a:pt x="116463" y="26326"/>
                  <a:pt x="241970" y="0"/>
                </a:cubicBezTo>
                <a:cubicBezTo>
                  <a:pt x="482087" y="-3218"/>
                  <a:pt x="510478" y="43853"/>
                  <a:pt x="750537" y="0"/>
                </a:cubicBezTo>
                <a:cubicBezTo>
                  <a:pt x="990596" y="-43853"/>
                  <a:pt x="1044443" y="14526"/>
                  <a:pt x="1259103" y="0"/>
                </a:cubicBezTo>
                <a:cubicBezTo>
                  <a:pt x="1379214" y="-35211"/>
                  <a:pt x="1483521" y="117237"/>
                  <a:pt x="1501073" y="241970"/>
                </a:cubicBezTo>
                <a:cubicBezTo>
                  <a:pt x="1551075" y="402762"/>
                  <a:pt x="1452063" y="526453"/>
                  <a:pt x="1501073" y="706539"/>
                </a:cubicBezTo>
                <a:cubicBezTo>
                  <a:pt x="1550083" y="886625"/>
                  <a:pt x="1477254" y="1090700"/>
                  <a:pt x="1501073" y="1209823"/>
                </a:cubicBezTo>
                <a:cubicBezTo>
                  <a:pt x="1511541" y="1373552"/>
                  <a:pt x="1417884" y="1450990"/>
                  <a:pt x="1259103" y="1451793"/>
                </a:cubicBezTo>
                <a:cubicBezTo>
                  <a:pt x="1122963" y="1501609"/>
                  <a:pt x="909947" y="1413825"/>
                  <a:pt x="740365" y="1451793"/>
                </a:cubicBezTo>
                <a:cubicBezTo>
                  <a:pt x="570783" y="1489761"/>
                  <a:pt x="367948" y="1420541"/>
                  <a:pt x="241970" y="1451793"/>
                </a:cubicBezTo>
                <a:cubicBezTo>
                  <a:pt x="95104" y="1464597"/>
                  <a:pt x="303" y="1330544"/>
                  <a:pt x="0" y="1209823"/>
                </a:cubicBezTo>
                <a:cubicBezTo>
                  <a:pt x="-27588" y="1037991"/>
                  <a:pt x="9376" y="932915"/>
                  <a:pt x="0" y="754932"/>
                </a:cubicBezTo>
                <a:cubicBezTo>
                  <a:pt x="-9376" y="576949"/>
                  <a:pt x="5383" y="493352"/>
                  <a:pt x="0" y="241970"/>
                </a:cubicBez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7026005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FME Flow</a:t>
            </a:r>
          </a:p>
        </p:txBody>
      </p:sp>
      <p:sp>
        <p:nvSpPr>
          <p:cNvPr id="47" name="Flussdiagramm: Magnetplattenspeicher 46">
            <a:extLst>
              <a:ext uri="{FF2B5EF4-FFF2-40B4-BE49-F238E27FC236}">
                <a16:creationId xmlns:a16="http://schemas.microsoft.com/office/drawing/2014/main" id="{E0D379BB-E317-FCDC-BD1D-21B8CFA3C31D}"/>
              </a:ext>
            </a:extLst>
          </p:cNvPr>
          <p:cNvSpPr/>
          <p:nvPr/>
        </p:nvSpPr>
        <p:spPr>
          <a:xfrm>
            <a:off x="6500871" y="1954422"/>
            <a:ext cx="1056643" cy="1149711"/>
          </a:xfrm>
          <a:prstGeom prst="flowChartMagneticDisk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Smallworld</a:t>
            </a:r>
          </a:p>
        </p:txBody>
      </p:sp>
      <p:sp>
        <p:nvSpPr>
          <p:cNvPr id="48" name="Flussdiagramm: Magnetplattenspeicher 47">
            <a:extLst>
              <a:ext uri="{FF2B5EF4-FFF2-40B4-BE49-F238E27FC236}">
                <a16:creationId xmlns:a16="http://schemas.microsoft.com/office/drawing/2014/main" id="{A0AE33B9-BAD7-BD30-73EB-0061E748FC8B}"/>
              </a:ext>
            </a:extLst>
          </p:cNvPr>
          <p:cNvSpPr/>
          <p:nvPr/>
        </p:nvSpPr>
        <p:spPr>
          <a:xfrm>
            <a:off x="9693742" y="1987889"/>
            <a:ext cx="1056644" cy="1149711"/>
          </a:xfrm>
          <a:prstGeom prst="flowChartMagneticDisk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(Oracle)</a:t>
            </a:r>
          </a:p>
        </p:txBody>
      </p:sp>
      <p:sp>
        <p:nvSpPr>
          <p:cNvPr id="49" name="Flussdiagramm: Magnetplattenspeicher 48">
            <a:extLst>
              <a:ext uri="{FF2B5EF4-FFF2-40B4-BE49-F238E27FC236}">
                <a16:creationId xmlns:a16="http://schemas.microsoft.com/office/drawing/2014/main" id="{AB900F63-45F6-697E-BAA1-CB9D3C08B849}"/>
              </a:ext>
            </a:extLst>
          </p:cNvPr>
          <p:cNvSpPr/>
          <p:nvPr/>
        </p:nvSpPr>
        <p:spPr>
          <a:xfrm>
            <a:off x="8097307" y="1977940"/>
            <a:ext cx="1056644" cy="1149711"/>
          </a:xfrm>
          <a:prstGeom prst="flowChartMagneticDisk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PostGIS</a:t>
            </a:r>
          </a:p>
        </p:txBody>
      </p:sp>
      <p:sp>
        <p:nvSpPr>
          <p:cNvPr id="50" name="Denkblase: wolkenförmig 49">
            <a:extLst>
              <a:ext uri="{FF2B5EF4-FFF2-40B4-BE49-F238E27FC236}">
                <a16:creationId xmlns:a16="http://schemas.microsoft.com/office/drawing/2014/main" id="{FF4A7E6B-7E2B-E9B0-F033-85F2140446AA}"/>
              </a:ext>
            </a:extLst>
          </p:cNvPr>
          <p:cNvSpPr/>
          <p:nvPr/>
        </p:nvSpPr>
        <p:spPr>
          <a:xfrm>
            <a:off x="8725988" y="4566819"/>
            <a:ext cx="1663230" cy="920431"/>
          </a:xfrm>
          <a:prstGeom prst="cloudCallout">
            <a:avLst/>
          </a:prstGeom>
          <a:gradFill flip="none" rotWithShape="1">
            <a:gsLst>
              <a:gs pos="0">
                <a:srgbClr val="CAF52B">
                  <a:shade val="30000"/>
                  <a:satMod val="115000"/>
                </a:srgbClr>
              </a:gs>
              <a:gs pos="50000">
                <a:srgbClr val="CAF52B">
                  <a:shade val="67500"/>
                  <a:satMod val="115000"/>
                </a:srgbClr>
              </a:gs>
              <a:gs pos="100000">
                <a:srgbClr val="CAF52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0AAAA42C-2844-BCD2-C749-376DA217A92D}"/>
              </a:ext>
            </a:extLst>
          </p:cNvPr>
          <p:cNvGrpSpPr/>
          <p:nvPr/>
        </p:nvGrpSpPr>
        <p:grpSpPr>
          <a:xfrm>
            <a:off x="6610041" y="4533614"/>
            <a:ext cx="1570014" cy="1202981"/>
            <a:chOff x="6076855" y="3674076"/>
            <a:chExt cx="1856183" cy="1573427"/>
          </a:xfrm>
          <a:gradFill flip="none" rotWithShape="1">
            <a:gsLst>
              <a:gs pos="0">
                <a:srgbClr val="ED7D31">
                  <a:lumMod val="75000"/>
                  <a:shade val="30000"/>
                  <a:satMod val="115000"/>
                </a:srgbClr>
              </a:gs>
              <a:gs pos="50000">
                <a:srgbClr val="ED7D31">
                  <a:lumMod val="75000"/>
                  <a:shade val="67500"/>
                  <a:satMod val="115000"/>
                </a:srgbClr>
              </a:gs>
              <a:gs pos="100000">
                <a:srgbClr val="ED7D31">
                  <a:lumMod val="75000"/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53" name="Flussdiagramm: Daten 52">
              <a:extLst>
                <a:ext uri="{FF2B5EF4-FFF2-40B4-BE49-F238E27FC236}">
                  <a16:creationId xmlns:a16="http://schemas.microsoft.com/office/drawing/2014/main" id="{EFB539C0-5E47-D518-F29B-FCF182768FE5}"/>
                </a:ext>
              </a:extLst>
            </p:cNvPr>
            <p:cNvSpPr/>
            <p:nvPr/>
          </p:nvSpPr>
          <p:spPr>
            <a:xfrm>
              <a:off x="6499654" y="3674076"/>
              <a:ext cx="1433384" cy="1202979"/>
            </a:xfrm>
            <a:prstGeom prst="flowChartInputOutpu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CAD</a:t>
              </a:r>
            </a:p>
          </p:txBody>
        </p:sp>
        <p:sp>
          <p:nvSpPr>
            <p:cNvPr id="54" name="Flussdiagramm: Daten 53">
              <a:extLst>
                <a:ext uri="{FF2B5EF4-FFF2-40B4-BE49-F238E27FC236}">
                  <a16:creationId xmlns:a16="http://schemas.microsoft.com/office/drawing/2014/main" id="{B3155D84-BA44-8427-9421-5352ABAEC0C0}"/>
                </a:ext>
              </a:extLst>
            </p:cNvPr>
            <p:cNvSpPr/>
            <p:nvPr/>
          </p:nvSpPr>
          <p:spPr>
            <a:xfrm>
              <a:off x="6380206" y="3783100"/>
              <a:ext cx="1433384" cy="1202979"/>
            </a:xfrm>
            <a:prstGeom prst="flowChartInputOutpu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CAD</a:t>
              </a:r>
            </a:p>
          </p:txBody>
        </p:sp>
        <p:sp>
          <p:nvSpPr>
            <p:cNvPr id="56" name="Flussdiagramm: Daten 55">
              <a:extLst>
                <a:ext uri="{FF2B5EF4-FFF2-40B4-BE49-F238E27FC236}">
                  <a16:creationId xmlns:a16="http://schemas.microsoft.com/office/drawing/2014/main" id="{61ED8135-D15E-F39B-84F9-F241D6B0CD87}"/>
                </a:ext>
              </a:extLst>
            </p:cNvPr>
            <p:cNvSpPr/>
            <p:nvPr/>
          </p:nvSpPr>
          <p:spPr>
            <a:xfrm>
              <a:off x="6236045" y="3913812"/>
              <a:ext cx="1433384" cy="1202979"/>
            </a:xfrm>
            <a:prstGeom prst="flowChartInputOutpu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CAD</a:t>
              </a:r>
            </a:p>
          </p:txBody>
        </p:sp>
        <p:sp>
          <p:nvSpPr>
            <p:cNvPr id="57" name="Flussdiagramm: Daten 56">
              <a:extLst>
                <a:ext uri="{FF2B5EF4-FFF2-40B4-BE49-F238E27FC236}">
                  <a16:creationId xmlns:a16="http://schemas.microsoft.com/office/drawing/2014/main" id="{A19A1C0A-7467-5183-F324-A749927FDFF7}"/>
                </a:ext>
              </a:extLst>
            </p:cNvPr>
            <p:cNvSpPr/>
            <p:nvPr/>
          </p:nvSpPr>
          <p:spPr>
            <a:xfrm>
              <a:off x="6076855" y="4044524"/>
              <a:ext cx="1433384" cy="1202979"/>
            </a:xfrm>
            <a:prstGeom prst="flowChartInputOutput">
              <a:avLst/>
            </a:prstGeom>
            <a:grp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CSV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kern="0" dirty="0">
                  <a:solidFill>
                    <a:prstClr val="white"/>
                  </a:solidFill>
                  <a:latin typeface="Calibri" panose="020F0502020204030204"/>
                </a:rPr>
                <a:t>….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81F50F8B-BFA7-B95F-B305-1B2AB119705C}"/>
              </a:ext>
            </a:extLst>
          </p:cNvPr>
          <p:cNvCxnSpPr>
            <a:cxnSpLocks/>
            <a:stCxn id="47" idx="3"/>
            <a:endCxn id="46" idx="3"/>
          </p:cNvCxnSpPr>
          <p:nvPr/>
        </p:nvCxnSpPr>
        <p:spPr>
          <a:xfrm rot="5400000">
            <a:off x="5902737" y="2948083"/>
            <a:ext cx="970407" cy="1282506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2" name="Verbinder: gewinkelt 71">
            <a:extLst>
              <a:ext uri="{FF2B5EF4-FFF2-40B4-BE49-F238E27FC236}">
                <a16:creationId xmlns:a16="http://schemas.microsoft.com/office/drawing/2014/main" id="{BFCF4F5E-C35C-413E-303F-3F8C04397CEB}"/>
              </a:ext>
            </a:extLst>
          </p:cNvPr>
          <p:cNvCxnSpPr>
            <a:cxnSpLocks/>
            <a:stCxn id="49" idx="3"/>
            <a:endCxn id="46" idx="3"/>
          </p:cNvCxnSpPr>
          <p:nvPr/>
        </p:nvCxnSpPr>
        <p:spPr>
          <a:xfrm rot="5400000">
            <a:off x="6712714" y="2161624"/>
            <a:ext cx="946889" cy="2878942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4807850E-68D8-9E61-8333-44AC2BFE61A3}"/>
              </a:ext>
            </a:extLst>
          </p:cNvPr>
          <p:cNvCxnSpPr>
            <a:cxnSpLocks/>
            <a:stCxn id="48" idx="3"/>
            <a:endCxn id="46" idx="3"/>
          </p:cNvCxnSpPr>
          <p:nvPr/>
        </p:nvCxnSpPr>
        <p:spPr>
          <a:xfrm rot="5400000">
            <a:off x="7515906" y="1368382"/>
            <a:ext cx="936940" cy="4475377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4" name="Verbinder: gewinkelt 73">
            <a:extLst>
              <a:ext uri="{FF2B5EF4-FFF2-40B4-BE49-F238E27FC236}">
                <a16:creationId xmlns:a16="http://schemas.microsoft.com/office/drawing/2014/main" id="{1D321BF2-D660-0BA4-B4B7-BDD2EE056273}"/>
              </a:ext>
            </a:extLst>
          </p:cNvPr>
          <p:cNvCxnSpPr>
            <a:cxnSpLocks/>
            <a:stCxn id="53" idx="1"/>
            <a:endCxn id="46" idx="3"/>
          </p:cNvCxnSpPr>
          <p:nvPr/>
        </p:nvCxnSpPr>
        <p:spPr>
          <a:xfrm rot="16200000" flipV="1">
            <a:off x="6430735" y="3390492"/>
            <a:ext cx="459074" cy="1827169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93F49A7A-2886-B1EC-6AB5-1CF80598CC42}"/>
              </a:ext>
            </a:extLst>
          </p:cNvPr>
          <p:cNvCxnSpPr>
            <a:cxnSpLocks/>
            <a:stCxn id="50" idx="3"/>
            <a:endCxn id="46" idx="3"/>
          </p:cNvCxnSpPr>
          <p:nvPr/>
        </p:nvCxnSpPr>
        <p:spPr>
          <a:xfrm rot="16200000" flipV="1">
            <a:off x="7379693" y="2441535"/>
            <a:ext cx="544905" cy="3810916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8" name="Verbinder: gewinkelt 77">
            <a:extLst>
              <a:ext uri="{FF2B5EF4-FFF2-40B4-BE49-F238E27FC236}">
                <a16:creationId xmlns:a16="http://schemas.microsoft.com/office/drawing/2014/main" id="{0A59D786-5E98-8585-F60F-2784E3619BFF}"/>
              </a:ext>
            </a:extLst>
          </p:cNvPr>
          <p:cNvCxnSpPr>
            <a:cxnSpLocks/>
            <a:stCxn id="46" idx="1"/>
            <a:endCxn id="1034" idx="3"/>
          </p:cNvCxnSpPr>
          <p:nvPr/>
        </p:nvCxnSpPr>
        <p:spPr>
          <a:xfrm rot="10800000">
            <a:off x="3232392" y="2696366"/>
            <a:ext cx="1013222" cy="137817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9" name="Verbinder: gewinkelt 78">
            <a:extLst>
              <a:ext uri="{FF2B5EF4-FFF2-40B4-BE49-F238E27FC236}">
                <a16:creationId xmlns:a16="http://schemas.microsoft.com/office/drawing/2014/main" id="{A60C0B94-2E9D-015D-4484-BE28E49480F1}"/>
              </a:ext>
            </a:extLst>
          </p:cNvPr>
          <p:cNvCxnSpPr>
            <a:cxnSpLocks/>
            <a:stCxn id="46" idx="1"/>
            <a:endCxn id="90" idx="2"/>
          </p:cNvCxnSpPr>
          <p:nvPr/>
        </p:nvCxnSpPr>
        <p:spPr>
          <a:xfrm rot="10800000" flipV="1">
            <a:off x="3244956" y="4074539"/>
            <a:ext cx="1000658" cy="1222569"/>
          </a:xfrm>
          <a:prstGeom prst="bentConnector3">
            <a:avLst>
              <a:gd name="adj1" fmla="val 50635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sp>
        <p:nvSpPr>
          <p:cNvPr id="81" name="Denkblase: wolkenförmig 80">
            <a:extLst>
              <a:ext uri="{FF2B5EF4-FFF2-40B4-BE49-F238E27FC236}">
                <a16:creationId xmlns:a16="http://schemas.microsoft.com/office/drawing/2014/main" id="{0921E5B4-5337-7888-2A08-7790305C4316}"/>
              </a:ext>
            </a:extLst>
          </p:cNvPr>
          <p:cNvSpPr/>
          <p:nvPr/>
        </p:nvSpPr>
        <p:spPr>
          <a:xfrm>
            <a:off x="4646414" y="1954422"/>
            <a:ext cx="1358298" cy="849079"/>
          </a:xfrm>
          <a:prstGeom prst="cloudCallout">
            <a:avLst/>
          </a:prstGeom>
          <a:gradFill flip="none" rotWithShape="1">
            <a:gsLst>
              <a:gs pos="0">
                <a:srgbClr val="E7E6E6">
                  <a:lumMod val="75000"/>
                  <a:shade val="30000"/>
                  <a:satMod val="115000"/>
                </a:srgbClr>
              </a:gs>
              <a:gs pos="50000">
                <a:srgbClr val="E7E6E6">
                  <a:lumMod val="75000"/>
                  <a:shade val="67500"/>
                  <a:satMod val="115000"/>
                </a:srgbClr>
              </a:gs>
              <a:gs pos="100000">
                <a:srgbClr val="E7E6E6">
                  <a:lumMod val="75000"/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WWW-Dienste</a:t>
            </a:r>
          </a:p>
        </p:txBody>
      </p: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A63DC1A7-2D84-3510-5992-2A0048F4BFC0}"/>
              </a:ext>
            </a:extLst>
          </p:cNvPr>
          <p:cNvCxnSpPr>
            <a:cxnSpLocks/>
            <a:stCxn id="81" idx="1"/>
            <a:endCxn id="46" idx="0"/>
          </p:cNvCxnSpPr>
          <p:nvPr/>
        </p:nvCxnSpPr>
        <p:spPr>
          <a:xfrm rot="5400000">
            <a:off x="4887834" y="2910914"/>
            <a:ext cx="546046" cy="329412"/>
          </a:xfrm>
          <a:prstGeom prst="bentConnector3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>
            <a:glow rad="63500">
              <a:srgbClr val="FFC000">
                <a:satMod val="175000"/>
                <a:alpha val="40000"/>
              </a:srgbClr>
            </a:glow>
          </a:effectLst>
        </p:spPr>
      </p:cxnSp>
      <p:sp>
        <p:nvSpPr>
          <p:cNvPr id="90" name="Denkblase: wolkenförmig 89">
            <a:extLst>
              <a:ext uri="{FF2B5EF4-FFF2-40B4-BE49-F238E27FC236}">
                <a16:creationId xmlns:a16="http://schemas.microsoft.com/office/drawing/2014/main" id="{A87BAC59-C795-0FF0-3A1D-F5189E978C25}"/>
              </a:ext>
            </a:extLst>
          </p:cNvPr>
          <p:cNvSpPr/>
          <p:nvPr/>
        </p:nvSpPr>
        <p:spPr>
          <a:xfrm>
            <a:off x="1681041" y="4857623"/>
            <a:ext cx="1565219" cy="878972"/>
          </a:xfrm>
          <a:prstGeom prst="cloudCallout">
            <a:avLst/>
          </a:prstGeom>
          <a:gradFill flip="none" rotWithShape="1">
            <a:gsLst>
              <a:gs pos="0">
                <a:srgbClr val="CAF52B">
                  <a:shade val="30000"/>
                  <a:satMod val="115000"/>
                </a:srgbClr>
              </a:gs>
              <a:gs pos="50000">
                <a:srgbClr val="CAF52B">
                  <a:shade val="67500"/>
                  <a:satMod val="115000"/>
                </a:srgbClr>
              </a:gs>
              <a:gs pos="100000">
                <a:srgbClr val="CAF52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Automatische Prozesse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</a:t>
            </a:r>
          </a:p>
        </p:txBody>
      </p:sp>
      <p:sp>
        <p:nvSpPr>
          <p:cNvPr id="1034" name="Flussdiagramm: Mehrere Dokumente 1033">
            <a:extLst>
              <a:ext uri="{FF2B5EF4-FFF2-40B4-BE49-F238E27FC236}">
                <a16:creationId xmlns:a16="http://schemas.microsoft.com/office/drawing/2014/main" id="{5E91C800-8A02-D025-E030-EC56D9F1DE90}"/>
              </a:ext>
            </a:extLst>
          </p:cNvPr>
          <p:cNvSpPr/>
          <p:nvPr/>
        </p:nvSpPr>
        <p:spPr>
          <a:xfrm>
            <a:off x="2025169" y="2044086"/>
            <a:ext cx="1207223" cy="1304557"/>
          </a:xfrm>
          <a:custGeom>
            <a:avLst/>
            <a:gdLst>
              <a:gd name="connsiteX0" fmla="*/ 0 w 1207223"/>
              <a:gd name="connsiteY0" fmla="*/ 1255152 h 1304557"/>
              <a:gd name="connsiteX1" fmla="*/ 1039273 w 1207223"/>
              <a:gd name="connsiteY1" fmla="*/ 1088459 h 1304557"/>
              <a:gd name="connsiteX2" fmla="*/ 1039273 w 1207223"/>
              <a:gd name="connsiteY2" fmla="*/ 637877 h 1304557"/>
              <a:gd name="connsiteX3" fmla="*/ 1039273 w 1207223"/>
              <a:gd name="connsiteY3" fmla="*/ 221955 h 1304557"/>
              <a:gd name="connsiteX4" fmla="*/ 540422 w 1207223"/>
              <a:gd name="connsiteY4" fmla="*/ 221955 h 1304557"/>
              <a:gd name="connsiteX5" fmla="*/ 0 w 1207223"/>
              <a:gd name="connsiteY5" fmla="*/ 221955 h 1304557"/>
              <a:gd name="connsiteX6" fmla="*/ 0 w 1207223"/>
              <a:gd name="connsiteY6" fmla="*/ 717890 h 1304557"/>
              <a:gd name="connsiteX7" fmla="*/ 0 w 1207223"/>
              <a:gd name="connsiteY7" fmla="*/ 1255152 h 1304557"/>
              <a:gd name="connsiteX8" fmla="*/ 85623 w 1207223"/>
              <a:gd name="connsiteY8" fmla="*/ 221955 h 1304557"/>
              <a:gd name="connsiteX9" fmla="*/ 85623 w 1207223"/>
              <a:gd name="connsiteY9" fmla="*/ 109619 h 1304557"/>
              <a:gd name="connsiteX10" fmla="*/ 601711 w 1207223"/>
              <a:gd name="connsiteY10" fmla="*/ 109619 h 1304557"/>
              <a:gd name="connsiteX11" fmla="*/ 1117799 w 1207223"/>
              <a:gd name="connsiteY11" fmla="*/ 109619 h 1304557"/>
              <a:gd name="connsiteX12" fmla="*/ 1117799 w 1207223"/>
              <a:gd name="connsiteY12" fmla="*/ 554308 h 1304557"/>
              <a:gd name="connsiteX13" fmla="*/ 1117799 w 1207223"/>
              <a:gd name="connsiteY13" fmla="*/ 981558 h 1304557"/>
              <a:gd name="connsiteX14" fmla="*/ 1039273 w 1207223"/>
              <a:gd name="connsiteY14" fmla="*/ 987597 h 1304557"/>
              <a:gd name="connsiteX15" fmla="*/ 1039273 w 1207223"/>
              <a:gd name="connsiteY15" fmla="*/ 604776 h 1304557"/>
              <a:gd name="connsiteX16" fmla="*/ 1039273 w 1207223"/>
              <a:gd name="connsiteY16" fmla="*/ 221955 h 1304557"/>
              <a:gd name="connsiteX17" fmla="*/ 591058 w 1207223"/>
              <a:gd name="connsiteY17" fmla="*/ 221955 h 1304557"/>
              <a:gd name="connsiteX18" fmla="*/ 85623 w 1207223"/>
              <a:gd name="connsiteY18" fmla="*/ 221955 h 1304557"/>
              <a:gd name="connsiteX19" fmla="*/ 166104 w 1207223"/>
              <a:gd name="connsiteY19" fmla="*/ 109619 h 1304557"/>
              <a:gd name="connsiteX20" fmla="*/ 166104 w 1207223"/>
              <a:gd name="connsiteY20" fmla="*/ 0 h 1304557"/>
              <a:gd name="connsiteX21" fmla="*/ 686664 w 1207223"/>
              <a:gd name="connsiteY21" fmla="*/ 0 h 1304557"/>
              <a:gd name="connsiteX22" fmla="*/ 1207223 w 1207223"/>
              <a:gd name="connsiteY22" fmla="*/ 0 h 1304557"/>
              <a:gd name="connsiteX23" fmla="*/ 1207223 w 1207223"/>
              <a:gd name="connsiteY23" fmla="*/ 434611 h 1304557"/>
              <a:gd name="connsiteX24" fmla="*/ 1207223 w 1207223"/>
              <a:gd name="connsiteY24" fmla="*/ 869221 h 1304557"/>
              <a:gd name="connsiteX25" fmla="*/ 1117799 w 1207223"/>
              <a:gd name="connsiteY25" fmla="*/ 873751 h 1304557"/>
              <a:gd name="connsiteX26" fmla="*/ 1117799 w 1207223"/>
              <a:gd name="connsiteY26" fmla="*/ 499326 h 1304557"/>
              <a:gd name="connsiteX27" fmla="*/ 1117799 w 1207223"/>
              <a:gd name="connsiteY27" fmla="*/ 109619 h 1304557"/>
              <a:gd name="connsiteX28" fmla="*/ 632435 w 1207223"/>
              <a:gd name="connsiteY28" fmla="*/ 109619 h 1304557"/>
              <a:gd name="connsiteX29" fmla="*/ 166104 w 1207223"/>
              <a:gd name="connsiteY29" fmla="*/ 109619 h 1304557"/>
              <a:gd name="connsiteX0" fmla="*/ 0 w 1207223"/>
              <a:gd name="connsiteY0" fmla="*/ 221955 h 1304557"/>
              <a:gd name="connsiteX1" fmla="*/ 519637 w 1207223"/>
              <a:gd name="connsiteY1" fmla="*/ 221955 h 1304557"/>
              <a:gd name="connsiteX2" fmla="*/ 1039273 w 1207223"/>
              <a:gd name="connsiteY2" fmla="*/ 221955 h 1304557"/>
              <a:gd name="connsiteX3" fmla="*/ 1039273 w 1207223"/>
              <a:gd name="connsiteY3" fmla="*/ 655207 h 1304557"/>
              <a:gd name="connsiteX4" fmla="*/ 1039273 w 1207223"/>
              <a:gd name="connsiteY4" fmla="*/ 1088459 h 1304557"/>
              <a:gd name="connsiteX5" fmla="*/ 0 w 1207223"/>
              <a:gd name="connsiteY5" fmla="*/ 1255152 h 1304557"/>
              <a:gd name="connsiteX6" fmla="*/ 0 w 1207223"/>
              <a:gd name="connsiteY6" fmla="*/ 748885 h 1304557"/>
              <a:gd name="connsiteX7" fmla="*/ 0 w 1207223"/>
              <a:gd name="connsiteY7" fmla="*/ 221955 h 1304557"/>
              <a:gd name="connsiteX8" fmla="*/ 85623 w 1207223"/>
              <a:gd name="connsiteY8" fmla="*/ 221955 h 1304557"/>
              <a:gd name="connsiteX9" fmla="*/ 85623 w 1207223"/>
              <a:gd name="connsiteY9" fmla="*/ 109619 h 1304557"/>
              <a:gd name="connsiteX10" fmla="*/ 622355 w 1207223"/>
              <a:gd name="connsiteY10" fmla="*/ 109619 h 1304557"/>
              <a:gd name="connsiteX11" fmla="*/ 1117799 w 1207223"/>
              <a:gd name="connsiteY11" fmla="*/ 109619 h 1304557"/>
              <a:gd name="connsiteX12" fmla="*/ 1117799 w 1207223"/>
              <a:gd name="connsiteY12" fmla="*/ 563027 h 1304557"/>
              <a:gd name="connsiteX13" fmla="*/ 1117799 w 1207223"/>
              <a:gd name="connsiteY13" fmla="*/ 981558 h 1304557"/>
              <a:gd name="connsiteX14" fmla="*/ 1039273 w 1207223"/>
              <a:gd name="connsiteY14" fmla="*/ 987597 h 1304557"/>
              <a:gd name="connsiteX15" fmla="*/ 166104 w 1207223"/>
              <a:gd name="connsiteY15" fmla="*/ 109619 h 1304557"/>
              <a:gd name="connsiteX16" fmla="*/ 166104 w 1207223"/>
              <a:gd name="connsiteY16" fmla="*/ 0 h 1304557"/>
              <a:gd name="connsiteX17" fmla="*/ 707486 w 1207223"/>
              <a:gd name="connsiteY17" fmla="*/ 0 h 1304557"/>
              <a:gd name="connsiteX18" fmla="*/ 1207223 w 1207223"/>
              <a:gd name="connsiteY18" fmla="*/ 0 h 1304557"/>
              <a:gd name="connsiteX19" fmla="*/ 1207223 w 1207223"/>
              <a:gd name="connsiteY19" fmla="*/ 451995 h 1304557"/>
              <a:gd name="connsiteX20" fmla="*/ 1207223 w 1207223"/>
              <a:gd name="connsiteY20" fmla="*/ 869221 h 1304557"/>
              <a:gd name="connsiteX21" fmla="*/ 1117799 w 1207223"/>
              <a:gd name="connsiteY21" fmla="*/ 873751 h 1304557"/>
              <a:gd name="connsiteX0" fmla="*/ 0 w 1207223"/>
              <a:gd name="connsiteY0" fmla="*/ 1255152 h 1304557"/>
              <a:gd name="connsiteX1" fmla="*/ 1039273 w 1207223"/>
              <a:gd name="connsiteY1" fmla="*/ 1088459 h 1304557"/>
              <a:gd name="connsiteX2" fmla="*/ 1039273 w 1207223"/>
              <a:gd name="connsiteY2" fmla="*/ 987597 h 1304557"/>
              <a:gd name="connsiteX3" fmla="*/ 1117799 w 1207223"/>
              <a:gd name="connsiteY3" fmla="*/ 981558 h 1304557"/>
              <a:gd name="connsiteX4" fmla="*/ 1117799 w 1207223"/>
              <a:gd name="connsiteY4" fmla="*/ 873751 h 1304557"/>
              <a:gd name="connsiteX5" fmla="*/ 1207223 w 1207223"/>
              <a:gd name="connsiteY5" fmla="*/ 869221 h 1304557"/>
              <a:gd name="connsiteX6" fmla="*/ 1207223 w 1207223"/>
              <a:gd name="connsiteY6" fmla="*/ 443303 h 1304557"/>
              <a:gd name="connsiteX7" fmla="*/ 1207223 w 1207223"/>
              <a:gd name="connsiteY7" fmla="*/ 0 h 1304557"/>
              <a:gd name="connsiteX8" fmla="*/ 686664 w 1207223"/>
              <a:gd name="connsiteY8" fmla="*/ 0 h 1304557"/>
              <a:gd name="connsiteX9" fmla="*/ 166104 w 1207223"/>
              <a:gd name="connsiteY9" fmla="*/ 0 h 1304557"/>
              <a:gd name="connsiteX10" fmla="*/ 166104 w 1207223"/>
              <a:gd name="connsiteY10" fmla="*/ 109619 h 1304557"/>
              <a:gd name="connsiteX11" fmla="*/ 85623 w 1207223"/>
              <a:gd name="connsiteY11" fmla="*/ 109619 h 1304557"/>
              <a:gd name="connsiteX12" fmla="*/ 85623 w 1207223"/>
              <a:gd name="connsiteY12" fmla="*/ 221955 h 1304557"/>
              <a:gd name="connsiteX13" fmla="*/ 0 w 1207223"/>
              <a:gd name="connsiteY13" fmla="*/ 221955 h 1304557"/>
              <a:gd name="connsiteX14" fmla="*/ 0 w 1207223"/>
              <a:gd name="connsiteY14" fmla="*/ 738554 h 1304557"/>
              <a:gd name="connsiteX15" fmla="*/ 0 w 1207223"/>
              <a:gd name="connsiteY15" fmla="*/ 1255152 h 13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223" h="1304557" stroke="0" extrusionOk="0">
                <a:moveTo>
                  <a:pt x="0" y="1255152"/>
                </a:moveTo>
                <a:cubicBezTo>
                  <a:pt x="474737" y="1394134"/>
                  <a:pt x="504360" y="1094203"/>
                  <a:pt x="1039273" y="1088459"/>
                </a:cubicBezTo>
                <a:cubicBezTo>
                  <a:pt x="1022358" y="994947"/>
                  <a:pt x="1054065" y="803168"/>
                  <a:pt x="1039273" y="637877"/>
                </a:cubicBezTo>
                <a:cubicBezTo>
                  <a:pt x="1024481" y="472586"/>
                  <a:pt x="1050891" y="418436"/>
                  <a:pt x="1039273" y="221955"/>
                </a:cubicBezTo>
                <a:cubicBezTo>
                  <a:pt x="875287" y="243695"/>
                  <a:pt x="666919" y="220739"/>
                  <a:pt x="540422" y="221955"/>
                </a:cubicBezTo>
                <a:cubicBezTo>
                  <a:pt x="413925" y="223171"/>
                  <a:pt x="237843" y="219206"/>
                  <a:pt x="0" y="221955"/>
                </a:cubicBezTo>
                <a:cubicBezTo>
                  <a:pt x="7027" y="428302"/>
                  <a:pt x="-47532" y="533482"/>
                  <a:pt x="0" y="717890"/>
                </a:cubicBezTo>
                <a:cubicBezTo>
                  <a:pt x="47532" y="902298"/>
                  <a:pt x="-5812" y="1016026"/>
                  <a:pt x="0" y="1255152"/>
                </a:cubicBezTo>
                <a:close/>
                <a:moveTo>
                  <a:pt x="85623" y="221955"/>
                </a:moveTo>
                <a:cubicBezTo>
                  <a:pt x="74939" y="173099"/>
                  <a:pt x="93105" y="145814"/>
                  <a:pt x="85623" y="109619"/>
                </a:cubicBezTo>
                <a:cubicBezTo>
                  <a:pt x="341423" y="61439"/>
                  <a:pt x="448074" y="160546"/>
                  <a:pt x="601711" y="109619"/>
                </a:cubicBezTo>
                <a:cubicBezTo>
                  <a:pt x="755348" y="58692"/>
                  <a:pt x="906850" y="121093"/>
                  <a:pt x="1117799" y="109619"/>
                </a:cubicBezTo>
                <a:cubicBezTo>
                  <a:pt x="1160875" y="291390"/>
                  <a:pt x="1102684" y="367203"/>
                  <a:pt x="1117799" y="554308"/>
                </a:cubicBezTo>
                <a:cubicBezTo>
                  <a:pt x="1132914" y="741413"/>
                  <a:pt x="1075432" y="812006"/>
                  <a:pt x="1117799" y="981558"/>
                </a:cubicBezTo>
                <a:cubicBezTo>
                  <a:pt x="1078564" y="981558"/>
                  <a:pt x="1039272" y="987596"/>
                  <a:pt x="1039273" y="987597"/>
                </a:cubicBezTo>
                <a:cubicBezTo>
                  <a:pt x="1034477" y="865083"/>
                  <a:pt x="1062453" y="719954"/>
                  <a:pt x="1039273" y="604776"/>
                </a:cubicBezTo>
                <a:cubicBezTo>
                  <a:pt x="1016093" y="489598"/>
                  <a:pt x="1080792" y="321382"/>
                  <a:pt x="1039273" y="221955"/>
                </a:cubicBezTo>
                <a:cubicBezTo>
                  <a:pt x="940551" y="250656"/>
                  <a:pt x="740678" y="187274"/>
                  <a:pt x="591058" y="221955"/>
                </a:cubicBezTo>
                <a:cubicBezTo>
                  <a:pt x="441439" y="256636"/>
                  <a:pt x="323505" y="179126"/>
                  <a:pt x="85623" y="221955"/>
                </a:cubicBezTo>
                <a:close/>
                <a:moveTo>
                  <a:pt x="166104" y="109619"/>
                </a:moveTo>
                <a:cubicBezTo>
                  <a:pt x="160928" y="76255"/>
                  <a:pt x="168283" y="31129"/>
                  <a:pt x="166104" y="0"/>
                </a:cubicBezTo>
                <a:cubicBezTo>
                  <a:pt x="287346" y="-44329"/>
                  <a:pt x="576304" y="4994"/>
                  <a:pt x="686664" y="0"/>
                </a:cubicBezTo>
                <a:cubicBezTo>
                  <a:pt x="797024" y="-4994"/>
                  <a:pt x="1010232" y="52015"/>
                  <a:pt x="1207223" y="0"/>
                </a:cubicBezTo>
                <a:cubicBezTo>
                  <a:pt x="1254471" y="161034"/>
                  <a:pt x="1164551" y="230421"/>
                  <a:pt x="1207223" y="434611"/>
                </a:cubicBezTo>
                <a:cubicBezTo>
                  <a:pt x="1249895" y="638801"/>
                  <a:pt x="1178778" y="724424"/>
                  <a:pt x="1207223" y="869221"/>
                </a:cubicBezTo>
                <a:cubicBezTo>
                  <a:pt x="1162511" y="869220"/>
                  <a:pt x="1117799" y="873751"/>
                  <a:pt x="1117799" y="873751"/>
                </a:cubicBezTo>
                <a:cubicBezTo>
                  <a:pt x="1077561" y="740007"/>
                  <a:pt x="1147103" y="655858"/>
                  <a:pt x="1117799" y="499326"/>
                </a:cubicBezTo>
                <a:cubicBezTo>
                  <a:pt x="1088495" y="342795"/>
                  <a:pt x="1154349" y="285668"/>
                  <a:pt x="1117799" y="109619"/>
                </a:cubicBezTo>
                <a:cubicBezTo>
                  <a:pt x="921073" y="117772"/>
                  <a:pt x="802490" y="55194"/>
                  <a:pt x="632435" y="109619"/>
                </a:cubicBezTo>
                <a:cubicBezTo>
                  <a:pt x="462380" y="164044"/>
                  <a:pt x="340996" y="60284"/>
                  <a:pt x="166104" y="109619"/>
                </a:cubicBezTo>
                <a:close/>
              </a:path>
              <a:path w="1207223" h="1304557" fill="none" extrusionOk="0">
                <a:moveTo>
                  <a:pt x="0" y="221955"/>
                </a:moveTo>
                <a:cubicBezTo>
                  <a:pt x="126344" y="209592"/>
                  <a:pt x="383770" y="239421"/>
                  <a:pt x="519637" y="221955"/>
                </a:cubicBezTo>
                <a:cubicBezTo>
                  <a:pt x="655504" y="204489"/>
                  <a:pt x="794736" y="225660"/>
                  <a:pt x="1039273" y="221955"/>
                </a:cubicBezTo>
                <a:cubicBezTo>
                  <a:pt x="1082022" y="355596"/>
                  <a:pt x="1019914" y="441549"/>
                  <a:pt x="1039273" y="655207"/>
                </a:cubicBezTo>
                <a:cubicBezTo>
                  <a:pt x="1058632" y="868865"/>
                  <a:pt x="1029682" y="889401"/>
                  <a:pt x="1039273" y="1088459"/>
                </a:cubicBezTo>
                <a:cubicBezTo>
                  <a:pt x="457384" y="1103423"/>
                  <a:pt x="530353" y="1451164"/>
                  <a:pt x="0" y="1255152"/>
                </a:cubicBezTo>
                <a:cubicBezTo>
                  <a:pt x="-32358" y="1151719"/>
                  <a:pt x="46124" y="997634"/>
                  <a:pt x="0" y="748885"/>
                </a:cubicBezTo>
                <a:cubicBezTo>
                  <a:pt x="-46124" y="500136"/>
                  <a:pt x="17668" y="431758"/>
                  <a:pt x="0" y="221955"/>
                </a:cubicBezTo>
                <a:close/>
                <a:moveTo>
                  <a:pt x="85623" y="221955"/>
                </a:moveTo>
                <a:cubicBezTo>
                  <a:pt x="75252" y="169964"/>
                  <a:pt x="87894" y="165464"/>
                  <a:pt x="85623" y="109619"/>
                </a:cubicBezTo>
                <a:cubicBezTo>
                  <a:pt x="282716" y="100698"/>
                  <a:pt x="492738" y="117005"/>
                  <a:pt x="622355" y="109619"/>
                </a:cubicBezTo>
                <a:cubicBezTo>
                  <a:pt x="751972" y="102233"/>
                  <a:pt x="978244" y="125763"/>
                  <a:pt x="1117799" y="109619"/>
                </a:cubicBezTo>
                <a:cubicBezTo>
                  <a:pt x="1140103" y="256945"/>
                  <a:pt x="1089037" y="361586"/>
                  <a:pt x="1117799" y="563027"/>
                </a:cubicBezTo>
                <a:cubicBezTo>
                  <a:pt x="1146561" y="764468"/>
                  <a:pt x="1082339" y="857571"/>
                  <a:pt x="1117799" y="981558"/>
                </a:cubicBezTo>
                <a:cubicBezTo>
                  <a:pt x="1078564" y="981557"/>
                  <a:pt x="1039273" y="987597"/>
                  <a:pt x="1039273" y="987597"/>
                </a:cubicBezTo>
                <a:moveTo>
                  <a:pt x="166104" y="109619"/>
                </a:moveTo>
                <a:cubicBezTo>
                  <a:pt x="156132" y="58591"/>
                  <a:pt x="170373" y="27350"/>
                  <a:pt x="166104" y="0"/>
                </a:cubicBezTo>
                <a:cubicBezTo>
                  <a:pt x="355989" y="-37737"/>
                  <a:pt x="559950" y="51554"/>
                  <a:pt x="707486" y="0"/>
                </a:cubicBezTo>
                <a:cubicBezTo>
                  <a:pt x="855022" y="-51554"/>
                  <a:pt x="965701" y="10570"/>
                  <a:pt x="1207223" y="0"/>
                </a:cubicBezTo>
                <a:cubicBezTo>
                  <a:pt x="1217222" y="183290"/>
                  <a:pt x="1186469" y="275582"/>
                  <a:pt x="1207223" y="451995"/>
                </a:cubicBezTo>
                <a:cubicBezTo>
                  <a:pt x="1227977" y="628409"/>
                  <a:pt x="1176849" y="726724"/>
                  <a:pt x="1207223" y="869221"/>
                </a:cubicBezTo>
                <a:cubicBezTo>
                  <a:pt x="1162511" y="869220"/>
                  <a:pt x="1117799" y="873751"/>
                  <a:pt x="1117799" y="873751"/>
                </a:cubicBezTo>
              </a:path>
              <a:path w="1207223" h="1304557" fill="none" stroke="0" extrusionOk="0">
                <a:moveTo>
                  <a:pt x="0" y="1255152"/>
                </a:moveTo>
                <a:cubicBezTo>
                  <a:pt x="550801" y="1394881"/>
                  <a:pt x="592152" y="1113966"/>
                  <a:pt x="1039273" y="1088459"/>
                </a:cubicBezTo>
                <a:cubicBezTo>
                  <a:pt x="1032611" y="1042126"/>
                  <a:pt x="1051243" y="1033374"/>
                  <a:pt x="1039273" y="987597"/>
                </a:cubicBezTo>
                <a:cubicBezTo>
                  <a:pt x="1034366" y="978371"/>
                  <a:pt x="1084882" y="983884"/>
                  <a:pt x="1117799" y="981558"/>
                </a:cubicBezTo>
                <a:cubicBezTo>
                  <a:pt x="1106219" y="955488"/>
                  <a:pt x="1121382" y="898800"/>
                  <a:pt x="1117799" y="873751"/>
                </a:cubicBezTo>
                <a:cubicBezTo>
                  <a:pt x="1118926" y="874427"/>
                  <a:pt x="1166626" y="868628"/>
                  <a:pt x="1207223" y="869221"/>
                </a:cubicBezTo>
                <a:cubicBezTo>
                  <a:pt x="1158535" y="744427"/>
                  <a:pt x="1230046" y="533128"/>
                  <a:pt x="1207223" y="443303"/>
                </a:cubicBezTo>
                <a:cubicBezTo>
                  <a:pt x="1184400" y="353478"/>
                  <a:pt x="1225859" y="189447"/>
                  <a:pt x="1207223" y="0"/>
                </a:cubicBezTo>
                <a:cubicBezTo>
                  <a:pt x="1096074" y="58006"/>
                  <a:pt x="880620" y="-396"/>
                  <a:pt x="686664" y="0"/>
                </a:cubicBezTo>
                <a:cubicBezTo>
                  <a:pt x="492708" y="396"/>
                  <a:pt x="290942" y="-38815"/>
                  <a:pt x="166104" y="0"/>
                </a:cubicBezTo>
                <a:cubicBezTo>
                  <a:pt x="177503" y="48325"/>
                  <a:pt x="161906" y="61922"/>
                  <a:pt x="166104" y="109619"/>
                </a:cubicBezTo>
                <a:cubicBezTo>
                  <a:pt x="144976" y="113372"/>
                  <a:pt x="116855" y="100589"/>
                  <a:pt x="85623" y="109619"/>
                </a:cubicBezTo>
                <a:cubicBezTo>
                  <a:pt x="95084" y="162070"/>
                  <a:pt x="80384" y="195968"/>
                  <a:pt x="85623" y="221955"/>
                </a:cubicBezTo>
                <a:cubicBezTo>
                  <a:pt x="66458" y="230541"/>
                  <a:pt x="25468" y="214671"/>
                  <a:pt x="0" y="221955"/>
                </a:cubicBezTo>
                <a:cubicBezTo>
                  <a:pt x="61484" y="400205"/>
                  <a:pt x="-15397" y="518089"/>
                  <a:pt x="0" y="738554"/>
                </a:cubicBezTo>
                <a:cubicBezTo>
                  <a:pt x="15397" y="959019"/>
                  <a:pt x="-25904" y="1077223"/>
                  <a:pt x="0" y="1255152"/>
                </a:cubicBezTo>
                <a:close/>
              </a:path>
              <a:path w="1207223" h="1304557" fill="none" stroke="0" extrusionOk="0">
                <a:moveTo>
                  <a:pt x="0" y="221955"/>
                </a:moveTo>
                <a:cubicBezTo>
                  <a:pt x="145167" y="185511"/>
                  <a:pt x="365317" y="278547"/>
                  <a:pt x="540422" y="221955"/>
                </a:cubicBezTo>
                <a:cubicBezTo>
                  <a:pt x="715527" y="165363"/>
                  <a:pt x="840259" y="260575"/>
                  <a:pt x="1039273" y="221955"/>
                </a:cubicBezTo>
                <a:cubicBezTo>
                  <a:pt x="1084257" y="409748"/>
                  <a:pt x="1017265" y="509594"/>
                  <a:pt x="1039273" y="663872"/>
                </a:cubicBezTo>
                <a:cubicBezTo>
                  <a:pt x="1061281" y="818150"/>
                  <a:pt x="1001048" y="947473"/>
                  <a:pt x="1039273" y="1088459"/>
                </a:cubicBezTo>
                <a:cubicBezTo>
                  <a:pt x="545830" y="1152414"/>
                  <a:pt x="578454" y="1480005"/>
                  <a:pt x="0" y="1255152"/>
                </a:cubicBezTo>
                <a:cubicBezTo>
                  <a:pt x="-22194" y="1051457"/>
                  <a:pt x="4351" y="898976"/>
                  <a:pt x="0" y="769549"/>
                </a:cubicBezTo>
                <a:cubicBezTo>
                  <a:pt x="-4351" y="640122"/>
                  <a:pt x="22167" y="424480"/>
                  <a:pt x="0" y="221955"/>
                </a:cubicBezTo>
                <a:close/>
                <a:moveTo>
                  <a:pt x="85623" y="221955"/>
                </a:moveTo>
                <a:cubicBezTo>
                  <a:pt x="75587" y="195638"/>
                  <a:pt x="91656" y="134487"/>
                  <a:pt x="85623" y="109619"/>
                </a:cubicBezTo>
                <a:cubicBezTo>
                  <a:pt x="252456" y="56812"/>
                  <a:pt x="387940" y="162773"/>
                  <a:pt x="601711" y="109619"/>
                </a:cubicBezTo>
                <a:cubicBezTo>
                  <a:pt x="815482" y="56465"/>
                  <a:pt x="995799" y="119708"/>
                  <a:pt x="1117799" y="109619"/>
                </a:cubicBezTo>
                <a:cubicBezTo>
                  <a:pt x="1117828" y="279173"/>
                  <a:pt x="1093627" y="345384"/>
                  <a:pt x="1117799" y="536869"/>
                </a:cubicBezTo>
                <a:cubicBezTo>
                  <a:pt x="1141971" y="728354"/>
                  <a:pt x="1086351" y="772985"/>
                  <a:pt x="1117799" y="981558"/>
                </a:cubicBezTo>
                <a:cubicBezTo>
                  <a:pt x="1078564" y="981558"/>
                  <a:pt x="1039273" y="987596"/>
                  <a:pt x="1039273" y="987597"/>
                </a:cubicBezTo>
                <a:moveTo>
                  <a:pt x="166104" y="109619"/>
                </a:moveTo>
                <a:cubicBezTo>
                  <a:pt x="163579" y="64090"/>
                  <a:pt x="178705" y="25455"/>
                  <a:pt x="166104" y="0"/>
                </a:cubicBezTo>
                <a:cubicBezTo>
                  <a:pt x="417251" y="-1970"/>
                  <a:pt x="465354" y="50466"/>
                  <a:pt x="707486" y="0"/>
                </a:cubicBezTo>
                <a:cubicBezTo>
                  <a:pt x="949618" y="-50466"/>
                  <a:pt x="992658" y="50298"/>
                  <a:pt x="1207223" y="0"/>
                </a:cubicBezTo>
                <a:cubicBezTo>
                  <a:pt x="1229026" y="182459"/>
                  <a:pt x="1160851" y="219598"/>
                  <a:pt x="1207223" y="417226"/>
                </a:cubicBezTo>
                <a:cubicBezTo>
                  <a:pt x="1253595" y="614854"/>
                  <a:pt x="1196245" y="744021"/>
                  <a:pt x="1207223" y="869221"/>
                </a:cubicBezTo>
                <a:cubicBezTo>
                  <a:pt x="1162511" y="869221"/>
                  <a:pt x="1117799" y="873751"/>
                  <a:pt x="1117799" y="873751"/>
                </a:cubicBezTo>
              </a:path>
            </a:pathLst>
          </a:cu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9050">
            <a:solidFill>
              <a:srgbClr val="6C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flowChartMultidocumen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Self-Service Geodaten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(Web-Portal)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Gerade Verbindung mit Pfeil 1031">
            <a:extLst>
              <a:ext uri="{FF2B5EF4-FFF2-40B4-BE49-F238E27FC236}">
                <a16:creationId xmlns:a16="http://schemas.microsoft.com/office/drawing/2014/main" id="{CD1DFFF0-73FB-1BEE-CBEE-C2EA6849C515}"/>
              </a:ext>
            </a:extLst>
          </p:cNvPr>
          <p:cNvCxnSpPr>
            <a:cxnSpLocks/>
            <a:endCxn id="1030" idx="3"/>
          </p:cNvCxnSpPr>
          <p:nvPr/>
        </p:nvCxnSpPr>
        <p:spPr>
          <a:xfrm flipH="1">
            <a:off x="3290732" y="4074539"/>
            <a:ext cx="467289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4523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lussdiagramm: Vordefinierter Prozess 1029">
            <a:extLst>
              <a:ext uri="{FF2B5EF4-FFF2-40B4-BE49-F238E27FC236}">
                <a16:creationId xmlns:a16="http://schemas.microsoft.com/office/drawing/2014/main" id="{C3510224-8732-33DE-13C0-E8CB5CC17082}"/>
              </a:ext>
            </a:extLst>
          </p:cNvPr>
          <p:cNvSpPr/>
          <p:nvPr/>
        </p:nvSpPr>
        <p:spPr>
          <a:xfrm>
            <a:off x="2533388" y="3676987"/>
            <a:ext cx="1445604" cy="1031080"/>
          </a:xfrm>
          <a:prstGeom prst="flowChartPredefinedProcess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Automatische Prozesse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Premise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35" y="645532"/>
            <a:ext cx="9866313" cy="555624"/>
          </a:xfrm>
        </p:spPr>
        <p:txBody>
          <a:bodyPr/>
          <a:lstStyle/>
          <a:p>
            <a:r>
              <a:rPr lang="de-DE" dirty="0"/>
              <a:t>GIS </a:t>
            </a:r>
            <a:r>
              <a:rPr lang="de-DE" dirty="0" err="1"/>
              <a:t>as</a:t>
            </a:r>
            <a:r>
              <a:rPr lang="de-DE" dirty="0"/>
              <a:t> a Service mit Smallworld und FME Flow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XXXXXXXXXXXXXXXXXXXXXXXXXXXXX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FF4FDFBC-A406-350E-4469-658CFBA261C4}"/>
              </a:ext>
            </a:extLst>
          </p:cNvPr>
          <p:cNvSpPr/>
          <p:nvPr/>
        </p:nvSpPr>
        <p:spPr>
          <a:xfrm>
            <a:off x="5508554" y="3466631"/>
            <a:ext cx="1501073" cy="1451793"/>
          </a:xfrm>
          <a:custGeom>
            <a:avLst/>
            <a:gdLst>
              <a:gd name="connsiteX0" fmla="*/ 0 w 1501073"/>
              <a:gd name="connsiteY0" fmla="*/ 241970 h 1451793"/>
              <a:gd name="connsiteX1" fmla="*/ 241970 w 1501073"/>
              <a:gd name="connsiteY1" fmla="*/ 0 h 1451793"/>
              <a:gd name="connsiteX2" fmla="*/ 750537 w 1501073"/>
              <a:gd name="connsiteY2" fmla="*/ 0 h 1451793"/>
              <a:gd name="connsiteX3" fmla="*/ 1259103 w 1501073"/>
              <a:gd name="connsiteY3" fmla="*/ 0 h 1451793"/>
              <a:gd name="connsiteX4" fmla="*/ 1501073 w 1501073"/>
              <a:gd name="connsiteY4" fmla="*/ 241970 h 1451793"/>
              <a:gd name="connsiteX5" fmla="*/ 1501073 w 1501073"/>
              <a:gd name="connsiteY5" fmla="*/ 735575 h 1451793"/>
              <a:gd name="connsiteX6" fmla="*/ 1501073 w 1501073"/>
              <a:gd name="connsiteY6" fmla="*/ 1209823 h 1451793"/>
              <a:gd name="connsiteX7" fmla="*/ 1259103 w 1501073"/>
              <a:gd name="connsiteY7" fmla="*/ 1451793 h 1451793"/>
              <a:gd name="connsiteX8" fmla="*/ 740365 w 1501073"/>
              <a:gd name="connsiteY8" fmla="*/ 1451793 h 1451793"/>
              <a:gd name="connsiteX9" fmla="*/ 241970 w 1501073"/>
              <a:gd name="connsiteY9" fmla="*/ 1451793 h 1451793"/>
              <a:gd name="connsiteX10" fmla="*/ 0 w 1501073"/>
              <a:gd name="connsiteY10" fmla="*/ 1209823 h 1451793"/>
              <a:gd name="connsiteX11" fmla="*/ 0 w 1501073"/>
              <a:gd name="connsiteY11" fmla="*/ 745254 h 1451793"/>
              <a:gd name="connsiteX12" fmla="*/ 0 w 1501073"/>
              <a:gd name="connsiteY12" fmla="*/ 241970 h 14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1073" h="1451793" fill="none" extrusionOk="0">
                <a:moveTo>
                  <a:pt x="0" y="241970"/>
                </a:moveTo>
                <a:cubicBezTo>
                  <a:pt x="15468" y="84761"/>
                  <a:pt x="104482" y="-16418"/>
                  <a:pt x="241970" y="0"/>
                </a:cubicBezTo>
                <a:cubicBezTo>
                  <a:pt x="449160" y="-46159"/>
                  <a:pt x="538251" y="640"/>
                  <a:pt x="750537" y="0"/>
                </a:cubicBezTo>
                <a:cubicBezTo>
                  <a:pt x="962823" y="-640"/>
                  <a:pt x="1121819" y="59807"/>
                  <a:pt x="1259103" y="0"/>
                </a:cubicBezTo>
                <a:cubicBezTo>
                  <a:pt x="1391408" y="14022"/>
                  <a:pt x="1525974" y="88709"/>
                  <a:pt x="1501073" y="241970"/>
                </a:cubicBezTo>
                <a:cubicBezTo>
                  <a:pt x="1507164" y="361840"/>
                  <a:pt x="1463061" y="531233"/>
                  <a:pt x="1501073" y="735575"/>
                </a:cubicBezTo>
                <a:cubicBezTo>
                  <a:pt x="1539085" y="939917"/>
                  <a:pt x="1492476" y="977296"/>
                  <a:pt x="1501073" y="1209823"/>
                </a:cubicBezTo>
                <a:cubicBezTo>
                  <a:pt x="1510448" y="1345139"/>
                  <a:pt x="1391468" y="1433884"/>
                  <a:pt x="1259103" y="1451793"/>
                </a:cubicBezTo>
                <a:cubicBezTo>
                  <a:pt x="1147611" y="1453970"/>
                  <a:pt x="882572" y="1409466"/>
                  <a:pt x="740365" y="1451793"/>
                </a:cubicBezTo>
                <a:cubicBezTo>
                  <a:pt x="598158" y="1494120"/>
                  <a:pt x="379082" y="1448753"/>
                  <a:pt x="241970" y="1451793"/>
                </a:cubicBezTo>
                <a:cubicBezTo>
                  <a:pt x="117396" y="1465232"/>
                  <a:pt x="20018" y="1342785"/>
                  <a:pt x="0" y="1209823"/>
                </a:cubicBezTo>
                <a:cubicBezTo>
                  <a:pt x="-31988" y="1005233"/>
                  <a:pt x="25758" y="967525"/>
                  <a:pt x="0" y="745254"/>
                </a:cubicBezTo>
                <a:cubicBezTo>
                  <a:pt x="-25758" y="522983"/>
                  <a:pt x="4398" y="436362"/>
                  <a:pt x="0" y="241970"/>
                </a:cubicBezTo>
                <a:close/>
              </a:path>
              <a:path w="1501073" h="1451793" stroke="0" extrusionOk="0">
                <a:moveTo>
                  <a:pt x="0" y="241970"/>
                </a:moveTo>
                <a:cubicBezTo>
                  <a:pt x="8613" y="98545"/>
                  <a:pt x="116463" y="26326"/>
                  <a:pt x="241970" y="0"/>
                </a:cubicBezTo>
                <a:cubicBezTo>
                  <a:pt x="482087" y="-3218"/>
                  <a:pt x="510478" y="43853"/>
                  <a:pt x="750537" y="0"/>
                </a:cubicBezTo>
                <a:cubicBezTo>
                  <a:pt x="990596" y="-43853"/>
                  <a:pt x="1044443" y="14526"/>
                  <a:pt x="1259103" y="0"/>
                </a:cubicBezTo>
                <a:cubicBezTo>
                  <a:pt x="1379214" y="-35211"/>
                  <a:pt x="1483521" y="117237"/>
                  <a:pt x="1501073" y="241970"/>
                </a:cubicBezTo>
                <a:cubicBezTo>
                  <a:pt x="1551075" y="402762"/>
                  <a:pt x="1452063" y="526453"/>
                  <a:pt x="1501073" y="706539"/>
                </a:cubicBezTo>
                <a:cubicBezTo>
                  <a:pt x="1550083" y="886625"/>
                  <a:pt x="1477254" y="1090700"/>
                  <a:pt x="1501073" y="1209823"/>
                </a:cubicBezTo>
                <a:cubicBezTo>
                  <a:pt x="1511541" y="1373552"/>
                  <a:pt x="1417884" y="1450990"/>
                  <a:pt x="1259103" y="1451793"/>
                </a:cubicBezTo>
                <a:cubicBezTo>
                  <a:pt x="1122963" y="1501609"/>
                  <a:pt x="909947" y="1413825"/>
                  <a:pt x="740365" y="1451793"/>
                </a:cubicBezTo>
                <a:cubicBezTo>
                  <a:pt x="570783" y="1489761"/>
                  <a:pt x="367948" y="1420541"/>
                  <a:pt x="241970" y="1451793"/>
                </a:cubicBezTo>
                <a:cubicBezTo>
                  <a:pt x="95104" y="1464597"/>
                  <a:pt x="303" y="1330544"/>
                  <a:pt x="0" y="1209823"/>
                </a:cubicBezTo>
                <a:cubicBezTo>
                  <a:pt x="-27588" y="1037991"/>
                  <a:pt x="9376" y="932915"/>
                  <a:pt x="0" y="754932"/>
                </a:cubicBezTo>
                <a:cubicBezTo>
                  <a:pt x="-9376" y="576949"/>
                  <a:pt x="5383" y="493352"/>
                  <a:pt x="0" y="241970"/>
                </a:cubicBez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7026005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FME Flow</a:t>
            </a:r>
          </a:p>
        </p:txBody>
      </p:sp>
      <p:sp>
        <p:nvSpPr>
          <p:cNvPr id="47" name="Flussdiagramm: Magnetplattenspeicher 46">
            <a:extLst>
              <a:ext uri="{FF2B5EF4-FFF2-40B4-BE49-F238E27FC236}">
                <a16:creationId xmlns:a16="http://schemas.microsoft.com/office/drawing/2014/main" id="{E0D379BB-E317-FCDC-BD1D-21B8CFA3C31D}"/>
              </a:ext>
            </a:extLst>
          </p:cNvPr>
          <p:cNvSpPr/>
          <p:nvPr/>
        </p:nvSpPr>
        <p:spPr>
          <a:xfrm>
            <a:off x="8259100" y="3285073"/>
            <a:ext cx="1667992" cy="1814907"/>
          </a:xfrm>
          <a:prstGeom prst="flowChartMagneticDisk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Smallworld</a:t>
            </a:r>
          </a:p>
        </p:txBody>
      </p:sp>
      <p:cxnSp>
        <p:nvCxnSpPr>
          <p:cNvPr id="58" name="Verbinder: gewinkelt 57">
            <a:extLst>
              <a:ext uri="{FF2B5EF4-FFF2-40B4-BE49-F238E27FC236}">
                <a16:creationId xmlns:a16="http://schemas.microsoft.com/office/drawing/2014/main" id="{81F50F8B-BFA7-B95F-B305-1B2AB119705C}"/>
              </a:ext>
            </a:extLst>
          </p:cNvPr>
          <p:cNvCxnSpPr>
            <a:cxnSpLocks/>
            <a:stCxn id="47" idx="2"/>
            <a:endCxn id="46" idx="3"/>
          </p:cNvCxnSpPr>
          <p:nvPr/>
        </p:nvCxnSpPr>
        <p:spPr>
          <a:xfrm rot="10800000" flipV="1">
            <a:off x="7009628" y="4192526"/>
            <a:ext cx="1249473" cy="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8" name="Verbinder: gewinkelt 77">
            <a:extLst>
              <a:ext uri="{FF2B5EF4-FFF2-40B4-BE49-F238E27FC236}">
                <a16:creationId xmlns:a16="http://schemas.microsoft.com/office/drawing/2014/main" id="{0A59D786-5E98-8585-F60F-2784E3619BFF}"/>
              </a:ext>
            </a:extLst>
          </p:cNvPr>
          <p:cNvCxnSpPr>
            <a:cxnSpLocks/>
            <a:stCxn id="46" idx="1"/>
            <a:endCxn id="1034" idx="3"/>
          </p:cNvCxnSpPr>
          <p:nvPr/>
        </p:nvCxnSpPr>
        <p:spPr>
          <a:xfrm rot="10800000">
            <a:off x="3920652" y="2814354"/>
            <a:ext cx="1587902" cy="137817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cxnSp>
        <p:nvCxnSpPr>
          <p:cNvPr id="79" name="Verbinder: gewinkelt 78">
            <a:extLst>
              <a:ext uri="{FF2B5EF4-FFF2-40B4-BE49-F238E27FC236}">
                <a16:creationId xmlns:a16="http://schemas.microsoft.com/office/drawing/2014/main" id="{A60C0B94-2E9D-015D-4484-BE28E49480F1}"/>
              </a:ext>
            </a:extLst>
          </p:cNvPr>
          <p:cNvCxnSpPr>
            <a:cxnSpLocks/>
            <a:stCxn id="46" idx="1"/>
            <a:endCxn id="90" idx="2"/>
          </p:cNvCxnSpPr>
          <p:nvPr/>
        </p:nvCxnSpPr>
        <p:spPr>
          <a:xfrm rot="10800000" flipV="1">
            <a:off x="3933216" y="4192527"/>
            <a:ext cx="1575338" cy="1222569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  <p:sp>
        <p:nvSpPr>
          <p:cNvPr id="90" name="Denkblase: wolkenförmig 89">
            <a:extLst>
              <a:ext uri="{FF2B5EF4-FFF2-40B4-BE49-F238E27FC236}">
                <a16:creationId xmlns:a16="http://schemas.microsoft.com/office/drawing/2014/main" id="{A87BAC59-C795-0FF0-3A1D-F5189E978C25}"/>
              </a:ext>
            </a:extLst>
          </p:cNvPr>
          <p:cNvSpPr/>
          <p:nvPr/>
        </p:nvSpPr>
        <p:spPr>
          <a:xfrm>
            <a:off x="2369301" y="4975611"/>
            <a:ext cx="1565219" cy="878972"/>
          </a:xfrm>
          <a:prstGeom prst="cloudCallout">
            <a:avLst/>
          </a:prstGeom>
          <a:gradFill flip="none" rotWithShape="1">
            <a:gsLst>
              <a:gs pos="0">
                <a:srgbClr val="CAF52B">
                  <a:shade val="30000"/>
                  <a:satMod val="115000"/>
                </a:srgbClr>
              </a:gs>
              <a:gs pos="50000">
                <a:srgbClr val="CAF52B">
                  <a:shade val="67500"/>
                  <a:satMod val="115000"/>
                </a:srgbClr>
              </a:gs>
              <a:gs pos="100000">
                <a:srgbClr val="CAF52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Automatische Prozesse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</a:t>
            </a:r>
          </a:p>
        </p:txBody>
      </p:sp>
      <p:sp>
        <p:nvSpPr>
          <p:cNvPr id="1034" name="Flussdiagramm: Mehrere Dokumente 1033">
            <a:extLst>
              <a:ext uri="{FF2B5EF4-FFF2-40B4-BE49-F238E27FC236}">
                <a16:creationId xmlns:a16="http://schemas.microsoft.com/office/drawing/2014/main" id="{5E91C800-8A02-D025-E030-EC56D9F1DE90}"/>
              </a:ext>
            </a:extLst>
          </p:cNvPr>
          <p:cNvSpPr/>
          <p:nvPr/>
        </p:nvSpPr>
        <p:spPr>
          <a:xfrm>
            <a:off x="2713429" y="2162074"/>
            <a:ext cx="1207223" cy="1304557"/>
          </a:xfrm>
          <a:custGeom>
            <a:avLst/>
            <a:gdLst>
              <a:gd name="connsiteX0" fmla="*/ 0 w 1207223"/>
              <a:gd name="connsiteY0" fmla="*/ 1255152 h 1304557"/>
              <a:gd name="connsiteX1" fmla="*/ 1039273 w 1207223"/>
              <a:gd name="connsiteY1" fmla="*/ 1088459 h 1304557"/>
              <a:gd name="connsiteX2" fmla="*/ 1039273 w 1207223"/>
              <a:gd name="connsiteY2" fmla="*/ 637877 h 1304557"/>
              <a:gd name="connsiteX3" fmla="*/ 1039273 w 1207223"/>
              <a:gd name="connsiteY3" fmla="*/ 221955 h 1304557"/>
              <a:gd name="connsiteX4" fmla="*/ 540422 w 1207223"/>
              <a:gd name="connsiteY4" fmla="*/ 221955 h 1304557"/>
              <a:gd name="connsiteX5" fmla="*/ 0 w 1207223"/>
              <a:gd name="connsiteY5" fmla="*/ 221955 h 1304557"/>
              <a:gd name="connsiteX6" fmla="*/ 0 w 1207223"/>
              <a:gd name="connsiteY6" fmla="*/ 717890 h 1304557"/>
              <a:gd name="connsiteX7" fmla="*/ 0 w 1207223"/>
              <a:gd name="connsiteY7" fmla="*/ 1255152 h 1304557"/>
              <a:gd name="connsiteX8" fmla="*/ 85623 w 1207223"/>
              <a:gd name="connsiteY8" fmla="*/ 221955 h 1304557"/>
              <a:gd name="connsiteX9" fmla="*/ 85623 w 1207223"/>
              <a:gd name="connsiteY9" fmla="*/ 109619 h 1304557"/>
              <a:gd name="connsiteX10" fmla="*/ 601711 w 1207223"/>
              <a:gd name="connsiteY10" fmla="*/ 109619 h 1304557"/>
              <a:gd name="connsiteX11" fmla="*/ 1117799 w 1207223"/>
              <a:gd name="connsiteY11" fmla="*/ 109619 h 1304557"/>
              <a:gd name="connsiteX12" fmla="*/ 1117799 w 1207223"/>
              <a:gd name="connsiteY12" fmla="*/ 554308 h 1304557"/>
              <a:gd name="connsiteX13" fmla="*/ 1117799 w 1207223"/>
              <a:gd name="connsiteY13" fmla="*/ 981558 h 1304557"/>
              <a:gd name="connsiteX14" fmla="*/ 1039273 w 1207223"/>
              <a:gd name="connsiteY14" fmla="*/ 987597 h 1304557"/>
              <a:gd name="connsiteX15" fmla="*/ 1039273 w 1207223"/>
              <a:gd name="connsiteY15" fmla="*/ 604776 h 1304557"/>
              <a:gd name="connsiteX16" fmla="*/ 1039273 w 1207223"/>
              <a:gd name="connsiteY16" fmla="*/ 221955 h 1304557"/>
              <a:gd name="connsiteX17" fmla="*/ 591058 w 1207223"/>
              <a:gd name="connsiteY17" fmla="*/ 221955 h 1304557"/>
              <a:gd name="connsiteX18" fmla="*/ 85623 w 1207223"/>
              <a:gd name="connsiteY18" fmla="*/ 221955 h 1304557"/>
              <a:gd name="connsiteX19" fmla="*/ 166104 w 1207223"/>
              <a:gd name="connsiteY19" fmla="*/ 109619 h 1304557"/>
              <a:gd name="connsiteX20" fmla="*/ 166104 w 1207223"/>
              <a:gd name="connsiteY20" fmla="*/ 0 h 1304557"/>
              <a:gd name="connsiteX21" fmla="*/ 686664 w 1207223"/>
              <a:gd name="connsiteY21" fmla="*/ 0 h 1304557"/>
              <a:gd name="connsiteX22" fmla="*/ 1207223 w 1207223"/>
              <a:gd name="connsiteY22" fmla="*/ 0 h 1304557"/>
              <a:gd name="connsiteX23" fmla="*/ 1207223 w 1207223"/>
              <a:gd name="connsiteY23" fmla="*/ 434611 h 1304557"/>
              <a:gd name="connsiteX24" fmla="*/ 1207223 w 1207223"/>
              <a:gd name="connsiteY24" fmla="*/ 869221 h 1304557"/>
              <a:gd name="connsiteX25" fmla="*/ 1117799 w 1207223"/>
              <a:gd name="connsiteY25" fmla="*/ 873751 h 1304557"/>
              <a:gd name="connsiteX26" fmla="*/ 1117799 w 1207223"/>
              <a:gd name="connsiteY26" fmla="*/ 499326 h 1304557"/>
              <a:gd name="connsiteX27" fmla="*/ 1117799 w 1207223"/>
              <a:gd name="connsiteY27" fmla="*/ 109619 h 1304557"/>
              <a:gd name="connsiteX28" fmla="*/ 632435 w 1207223"/>
              <a:gd name="connsiteY28" fmla="*/ 109619 h 1304557"/>
              <a:gd name="connsiteX29" fmla="*/ 166104 w 1207223"/>
              <a:gd name="connsiteY29" fmla="*/ 109619 h 1304557"/>
              <a:gd name="connsiteX0" fmla="*/ 0 w 1207223"/>
              <a:gd name="connsiteY0" fmla="*/ 221955 h 1304557"/>
              <a:gd name="connsiteX1" fmla="*/ 519637 w 1207223"/>
              <a:gd name="connsiteY1" fmla="*/ 221955 h 1304557"/>
              <a:gd name="connsiteX2" fmla="*/ 1039273 w 1207223"/>
              <a:gd name="connsiteY2" fmla="*/ 221955 h 1304557"/>
              <a:gd name="connsiteX3" fmla="*/ 1039273 w 1207223"/>
              <a:gd name="connsiteY3" fmla="*/ 655207 h 1304557"/>
              <a:gd name="connsiteX4" fmla="*/ 1039273 w 1207223"/>
              <a:gd name="connsiteY4" fmla="*/ 1088459 h 1304557"/>
              <a:gd name="connsiteX5" fmla="*/ 0 w 1207223"/>
              <a:gd name="connsiteY5" fmla="*/ 1255152 h 1304557"/>
              <a:gd name="connsiteX6" fmla="*/ 0 w 1207223"/>
              <a:gd name="connsiteY6" fmla="*/ 748885 h 1304557"/>
              <a:gd name="connsiteX7" fmla="*/ 0 w 1207223"/>
              <a:gd name="connsiteY7" fmla="*/ 221955 h 1304557"/>
              <a:gd name="connsiteX8" fmla="*/ 85623 w 1207223"/>
              <a:gd name="connsiteY8" fmla="*/ 221955 h 1304557"/>
              <a:gd name="connsiteX9" fmla="*/ 85623 w 1207223"/>
              <a:gd name="connsiteY9" fmla="*/ 109619 h 1304557"/>
              <a:gd name="connsiteX10" fmla="*/ 622355 w 1207223"/>
              <a:gd name="connsiteY10" fmla="*/ 109619 h 1304557"/>
              <a:gd name="connsiteX11" fmla="*/ 1117799 w 1207223"/>
              <a:gd name="connsiteY11" fmla="*/ 109619 h 1304557"/>
              <a:gd name="connsiteX12" fmla="*/ 1117799 w 1207223"/>
              <a:gd name="connsiteY12" fmla="*/ 563027 h 1304557"/>
              <a:gd name="connsiteX13" fmla="*/ 1117799 w 1207223"/>
              <a:gd name="connsiteY13" fmla="*/ 981558 h 1304557"/>
              <a:gd name="connsiteX14" fmla="*/ 1039273 w 1207223"/>
              <a:gd name="connsiteY14" fmla="*/ 987597 h 1304557"/>
              <a:gd name="connsiteX15" fmla="*/ 166104 w 1207223"/>
              <a:gd name="connsiteY15" fmla="*/ 109619 h 1304557"/>
              <a:gd name="connsiteX16" fmla="*/ 166104 w 1207223"/>
              <a:gd name="connsiteY16" fmla="*/ 0 h 1304557"/>
              <a:gd name="connsiteX17" fmla="*/ 707486 w 1207223"/>
              <a:gd name="connsiteY17" fmla="*/ 0 h 1304557"/>
              <a:gd name="connsiteX18" fmla="*/ 1207223 w 1207223"/>
              <a:gd name="connsiteY18" fmla="*/ 0 h 1304557"/>
              <a:gd name="connsiteX19" fmla="*/ 1207223 w 1207223"/>
              <a:gd name="connsiteY19" fmla="*/ 451995 h 1304557"/>
              <a:gd name="connsiteX20" fmla="*/ 1207223 w 1207223"/>
              <a:gd name="connsiteY20" fmla="*/ 869221 h 1304557"/>
              <a:gd name="connsiteX21" fmla="*/ 1117799 w 1207223"/>
              <a:gd name="connsiteY21" fmla="*/ 873751 h 1304557"/>
              <a:gd name="connsiteX0" fmla="*/ 0 w 1207223"/>
              <a:gd name="connsiteY0" fmla="*/ 1255152 h 1304557"/>
              <a:gd name="connsiteX1" fmla="*/ 1039273 w 1207223"/>
              <a:gd name="connsiteY1" fmla="*/ 1088459 h 1304557"/>
              <a:gd name="connsiteX2" fmla="*/ 1039273 w 1207223"/>
              <a:gd name="connsiteY2" fmla="*/ 987597 h 1304557"/>
              <a:gd name="connsiteX3" fmla="*/ 1117799 w 1207223"/>
              <a:gd name="connsiteY3" fmla="*/ 981558 h 1304557"/>
              <a:gd name="connsiteX4" fmla="*/ 1117799 w 1207223"/>
              <a:gd name="connsiteY4" fmla="*/ 873751 h 1304557"/>
              <a:gd name="connsiteX5" fmla="*/ 1207223 w 1207223"/>
              <a:gd name="connsiteY5" fmla="*/ 869221 h 1304557"/>
              <a:gd name="connsiteX6" fmla="*/ 1207223 w 1207223"/>
              <a:gd name="connsiteY6" fmla="*/ 443303 h 1304557"/>
              <a:gd name="connsiteX7" fmla="*/ 1207223 w 1207223"/>
              <a:gd name="connsiteY7" fmla="*/ 0 h 1304557"/>
              <a:gd name="connsiteX8" fmla="*/ 686664 w 1207223"/>
              <a:gd name="connsiteY8" fmla="*/ 0 h 1304557"/>
              <a:gd name="connsiteX9" fmla="*/ 166104 w 1207223"/>
              <a:gd name="connsiteY9" fmla="*/ 0 h 1304557"/>
              <a:gd name="connsiteX10" fmla="*/ 166104 w 1207223"/>
              <a:gd name="connsiteY10" fmla="*/ 109619 h 1304557"/>
              <a:gd name="connsiteX11" fmla="*/ 85623 w 1207223"/>
              <a:gd name="connsiteY11" fmla="*/ 109619 h 1304557"/>
              <a:gd name="connsiteX12" fmla="*/ 85623 w 1207223"/>
              <a:gd name="connsiteY12" fmla="*/ 221955 h 1304557"/>
              <a:gd name="connsiteX13" fmla="*/ 0 w 1207223"/>
              <a:gd name="connsiteY13" fmla="*/ 221955 h 1304557"/>
              <a:gd name="connsiteX14" fmla="*/ 0 w 1207223"/>
              <a:gd name="connsiteY14" fmla="*/ 738554 h 1304557"/>
              <a:gd name="connsiteX15" fmla="*/ 0 w 1207223"/>
              <a:gd name="connsiteY15" fmla="*/ 1255152 h 130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223" h="1304557" stroke="0" extrusionOk="0">
                <a:moveTo>
                  <a:pt x="0" y="1255152"/>
                </a:moveTo>
                <a:cubicBezTo>
                  <a:pt x="474737" y="1394134"/>
                  <a:pt x="504360" y="1094203"/>
                  <a:pt x="1039273" y="1088459"/>
                </a:cubicBezTo>
                <a:cubicBezTo>
                  <a:pt x="1022358" y="994947"/>
                  <a:pt x="1054065" y="803168"/>
                  <a:pt x="1039273" y="637877"/>
                </a:cubicBezTo>
                <a:cubicBezTo>
                  <a:pt x="1024481" y="472586"/>
                  <a:pt x="1050891" y="418436"/>
                  <a:pt x="1039273" y="221955"/>
                </a:cubicBezTo>
                <a:cubicBezTo>
                  <a:pt x="875287" y="243695"/>
                  <a:pt x="666919" y="220739"/>
                  <a:pt x="540422" y="221955"/>
                </a:cubicBezTo>
                <a:cubicBezTo>
                  <a:pt x="413925" y="223171"/>
                  <a:pt x="237843" y="219206"/>
                  <a:pt x="0" y="221955"/>
                </a:cubicBezTo>
                <a:cubicBezTo>
                  <a:pt x="7027" y="428302"/>
                  <a:pt x="-47532" y="533482"/>
                  <a:pt x="0" y="717890"/>
                </a:cubicBezTo>
                <a:cubicBezTo>
                  <a:pt x="47532" y="902298"/>
                  <a:pt x="-5812" y="1016026"/>
                  <a:pt x="0" y="1255152"/>
                </a:cubicBezTo>
                <a:close/>
                <a:moveTo>
                  <a:pt x="85623" y="221955"/>
                </a:moveTo>
                <a:cubicBezTo>
                  <a:pt x="74939" y="173099"/>
                  <a:pt x="93105" y="145814"/>
                  <a:pt x="85623" y="109619"/>
                </a:cubicBezTo>
                <a:cubicBezTo>
                  <a:pt x="341423" y="61439"/>
                  <a:pt x="448074" y="160546"/>
                  <a:pt x="601711" y="109619"/>
                </a:cubicBezTo>
                <a:cubicBezTo>
                  <a:pt x="755348" y="58692"/>
                  <a:pt x="906850" y="121093"/>
                  <a:pt x="1117799" y="109619"/>
                </a:cubicBezTo>
                <a:cubicBezTo>
                  <a:pt x="1160875" y="291390"/>
                  <a:pt x="1102684" y="367203"/>
                  <a:pt x="1117799" y="554308"/>
                </a:cubicBezTo>
                <a:cubicBezTo>
                  <a:pt x="1132914" y="741413"/>
                  <a:pt x="1075432" y="812006"/>
                  <a:pt x="1117799" y="981558"/>
                </a:cubicBezTo>
                <a:cubicBezTo>
                  <a:pt x="1078564" y="981558"/>
                  <a:pt x="1039272" y="987596"/>
                  <a:pt x="1039273" y="987597"/>
                </a:cubicBezTo>
                <a:cubicBezTo>
                  <a:pt x="1034477" y="865083"/>
                  <a:pt x="1062453" y="719954"/>
                  <a:pt x="1039273" y="604776"/>
                </a:cubicBezTo>
                <a:cubicBezTo>
                  <a:pt x="1016093" y="489598"/>
                  <a:pt x="1080792" y="321382"/>
                  <a:pt x="1039273" y="221955"/>
                </a:cubicBezTo>
                <a:cubicBezTo>
                  <a:pt x="940551" y="250656"/>
                  <a:pt x="740678" y="187274"/>
                  <a:pt x="591058" y="221955"/>
                </a:cubicBezTo>
                <a:cubicBezTo>
                  <a:pt x="441439" y="256636"/>
                  <a:pt x="323505" y="179126"/>
                  <a:pt x="85623" y="221955"/>
                </a:cubicBezTo>
                <a:close/>
                <a:moveTo>
                  <a:pt x="166104" y="109619"/>
                </a:moveTo>
                <a:cubicBezTo>
                  <a:pt x="160928" y="76255"/>
                  <a:pt x="168283" y="31129"/>
                  <a:pt x="166104" y="0"/>
                </a:cubicBezTo>
                <a:cubicBezTo>
                  <a:pt x="287346" y="-44329"/>
                  <a:pt x="576304" y="4994"/>
                  <a:pt x="686664" y="0"/>
                </a:cubicBezTo>
                <a:cubicBezTo>
                  <a:pt x="797024" y="-4994"/>
                  <a:pt x="1010232" y="52015"/>
                  <a:pt x="1207223" y="0"/>
                </a:cubicBezTo>
                <a:cubicBezTo>
                  <a:pt x="1254471" y="161034"/>
                  <a:pt x="1164551" y="230421"/>
                  <a:pt x="1207223" y="434611"/>
                </a:cubicBezTo>
                <a:cubicBezTo>
                  <a:pt x="1249895" y="638801"/>
                  <a:pt x="1178778" y="724424"/>
                  <a:pt x="1207223" y="869221"/>
                </a:cubicBezTo>
                <a:cubicBezTo>
                  <a:pt x="1162511" y="869220"/>
                  <a:pt x="1117799" y="873751"/>
                  <a:pt x="1117799" y="873751"/>
                </a:cubicBezTo>
                <a:cubicBezTo>
                  <a:pt x="1077561" y="740007"/>
                  <a:pt x="1147103" y="655858"/>
                  <a:pt x="1117799" y="499326"/>
                </a:cubicBezTo>
                <a:cubicBezTo>
                  <a:pt x="1088495" y="342795"/>
                  <a:pt x="1154349" y="285668"/>
                  <a:pt x="1117799" y="109619"/>
                </a:cubicBezTo>
                <a:cubicBezTo>
                  <a:pt x="921073" y="117772"/>
                  <a:pt x="802490" y="55194"/>
                  <a:pt x="632435" y="109619"/>
                </a:cubicBezTo>
                <a:cubicBezTo>
                  <a:pt x="462380" y="164044"/>
                  <a:pt x="340996" y="60284"/>
                  <a:pt x="166104" y="109619"/>
                </a:cubicBezTo>
                <a:close/>
              </a:path>
              <a:path w="1207223" h="1304557" fill="none" extrusionOk="0">
                <a:moveTo>
                  <a:pt x="0" y="221955"/>
                </a:moveTo>
                <a:cubicBezTo>
                  <a:pt x="126344" y="209592"/>
                  <a:pt x="383770" y="239421"/>
                  <a:pt x="519637" y="221955"/>
                </a:cubicBezTo>
                <a:cubicBezTo>
                  <a:pt x="655504" y="204489"/>
                  <a:pt x="794736" y="225660"/>
                  <a:pt x="1039273" y="221955"/>
                </a:cubicBezTo>
                <a:cubicBezTo>
                  <a:pt x="1082022" y="355596"/>
                  <a:pt x="1019914" y="441549"/>
                  <a:pt x="1039273" y="655207"/>
                </a:cubicBezTo>
                <a:cubicBezTo>
                  <a:pt x="1058632" y="868865"/>
                  <a:pt x="1029682" y="889401"/>
                  <a:pt x="1039273" y="1088459"/>
                </a:cubicBezTo>
                <a:cubicBezTo>
                  <a:pt x="457384" y="1103423"/>
                  <a:pt x="530353" y="1451164"/>
                  <a:pt x="0" y="1255152"/>
                </a:cubicBezTo>
                <a:cubicBezTo>
                  <a:pt x="-32358" y="1151719"/>
                  <a:pt x="46124" y="997634"/>
                  <a:pt x="0" y="748885"/>
                </a:cubicBezTo>
                <a:cubicBezTo>
                  <a:pt x="-46124" y="500136"/>
                  <a:pt x="17668" y="431758"/>
                  <a:pt x="0" y="221955"/>
                </a:cubicBezTo>
                <a:close/>
                <a:moveTo>
                  <a:pt x="85623" y="221955"/>
                </a:moveTo>
                <a:cubicBezTo>
                  <a:pt x="75252" y="169964"/>
                  <a:pt x="87894" y="165464"/>
                  <a:pt x="85623" y="109619"/>
                </a:cubicBezTo>
                <a:cubicBezTo>
                  <a:pt x="282716" y="100698"/>
                  <a:pt x="492738" y="117005"/>
                  <a:pt x="622355" y="109619"/>
                </a:cubicBezTo>
                <a:cubicBezTo>
                  <a:pt x="751972" y="102233"/>
                  <a:pt x="978244" y="125763"/>
                  <a:pt x="1117799" y="109619"/>
                </a:cubicBezTo>
                <a:cubicBezTo>
                  <a:pt x="1140103" y="256945"/>
                  <a:pt x="1089037" y="361586"/>
                  <a:pt x="1117799" y="563027"/>
                </a:cubicBezTo>
                <a:cubicBezTo>
                  <a:pt x="1146561" y="764468"/>
                  <a:pt x="1082339" y="857571"/>
                  <a:pt x="1117799" y="981558"/>
                </a:cubicBezTo>
                <a:cubicBezTo>
                  <a:pt x="1078564" y="981557"/>
                  <a:pt x="1039273" y="987597"/>
                  <a:pt x="1039273" y="987597"/>
                </a:cubicBezTo>
                <a:moveTo>
                  <a:pt x="166104" y="109619"/>
                </a:moveTo>
                <a:cubicBezTo>
                  <a:pt x="156132" y="58591"/>
                  <a:pt x="170373" y="27350"/>
                  <a:pt x="166104" y="0"/>
                </a:cubicBezTo>
                <a:cubicBezTo>
                  <a:pt x="355989" y="-37737"/>
                  <a:pt x="559950" y="51554"/>
                  <a:pt x="707486" y="0"/>
                </a:cubicBezTo>
                <a:cubicBezTo>
                  <a:pt x="855022" y="-51554"/>
                  <a:pt x="965701" y="10570"/>
                  <a:pt x="1207223" y="0"/>
                </a:cubicBezTo>
                <a:cubicBezTo>
                  <a:pt x="1217222" y="183290"/>
                  <a:pt x="1186469" y="275582"/>
                  <a:pt x="1207223" y="451995"/>
                </a:cubicBezTo>
                <a:cubicBezTo>
                  <a:pt x="1227977" y="628409"/>
                  <a:pt x="1176849" y="726724"/>
                  <a:pt x="1207223" y="869221"/>
                </a:cubicBezTo>
                <a:cubicBezTo>
                  <a:pt x="1162511" y="869220"/>
                  <a:pt x="1117799" y="873751"/>
                  <a:pt x="1117799" y="873751"/>
                </a:cubicBezTo>
              </a:path>
              <a:path w="1207223" h="1304557" fill="none" stroke="0" extrusionOk="0">
                <a:moveTo>
                  <a:pt x="0" y="1255152"/>
                </a:moveTo>
                <a:cubicBezTo>
                  <a:pt x="550801" y="1394881"/>
                  <a:pt x="592152" y="1113966"/>
                  <a:pt x="1039273" y="1088459"/>
                </a:cubicBezTo>
                <a:cubicBezTo>
                  <a:pt x="1032611" y="1042126"/>
                  <a:pt x="1051243" y="1033374"/>
                  <a:pt x="1039273" y="987597"/>
                </a:cubicBezTo>
                <a:cubicBezTo>
                  <a:pt x="1034366" y="978371"/>
                  <a:pt x="1084882" y="983884"/>
                  <a:pt x="1117799" y="981558"/>
                </a:cubicBezTo>
                <a:cubicBezTo>
                  <a:pt x="1106219" y="955488"/>
                  <a:pt x="1121382" y="898800"/>
                  <a:pt x="1117799" y="873751"/>
                </a:cubicBezTo>
                <a:cubicBezTo>
                  <a:pt x="1118926" y="874427"/>
                  <a:pt x="1166626" y="868628"/>
                  <a:pt x="1207223" y="869221"/>
                </a:cubicBezTo>
                <a:cubicBezTo>
                  <a:pt x="1158535" y="744427"/>
                  <a:pt x="1230046" y="533128"/>
                  <a:pt x="1207223" y="443303"/>
                </a:cubicBezTo>
                <a:cubicBezTo>
                  <a:pt x="1184400" y="353478"/>
                  <a:pt x="1225859" y="189447"/>
                  <a:pt x="1207223" y="0"/>
                </a:cubicBezTo>
                <a:cubicBezTo>
                  <a:pt x="1096074" y="58006"/>
                  <a:pt x="880620" y="-396"/>
                  <a:pt x="686664" y="0"/>
                </a:cubicBezTo>
                <a:cubicBezTo>
                  <a:pt x="492708" y="396"/>
                  <a:pt x="290942" y="-38815"/>
                  <a:pt x="166104" y="0"/>
                </a:cubicBezTo>
                <a:cubicBezTo>
                  <a:pt x="177503" y="48325"/>
                  <a:pt x="161906" y="61922"/>
                  <a:pt x="166104" y="109619"/>
                </a:cubicBezTo>
                <a:cubicBezTo>
                  <a:pt x="144976" y="113372"/>
                  <a:pt x="116855" y="100589"/>
                  <a:pt x="85623" y="109619"/>
                </a:cubicBezTo>
                <a:cubicBezTo>
                  <a:pt x="95084" y="162070"/>
                  <a:pt x="80384" y="195968"/>
                  <a:pt x="85623" y="221955"/>
                </a:cubicBezTo>
                <a:cubicBezTo>
                  <a:pt x="66458" y="230541"/>
                  <a:pt x="25468" y="214671"/>
                  <a:pt x="0" y="221955"/>
                </a:cubicBezTo>
                <a:cubicBezTo>
                  <a:pt x="61484" y="400205"/>
                  <a:pt x="-15397" y="518089"/>
                  <a:pt x="0" y="738554"/>
                </a:cubicBezTo>
                <a:cubicBezTo>
                  <a:pt x="15397" y="959019"/>
                  <a:pt x="-25904" y="1077223"/>
                  <a:pt x="0" y="1255152"/>
                </a:cubicBezTo>
                <a:close/>
              </a:path>
              <a:path w="1207223" h="1304557" fill="none" stroke="0" extrusionOk="0">
                <a:moveTo>
                  <a:pt x="0" y="221955"/>
                </a:moveTo>
                <a:cubicBezTo>
                  <a:pt x="145167" y="185511"/>
                  <a:pt x="365317" y="278547"/>
                  <a:pt x="540422" y="221955"/>
                </a:cubicBezTo>
                <a:cubicBezTo>
                  <a:pt x="715527" y="165363"/>
                  <a:pt x="840259" y="260575"/>
                  <a:pt x="1039273" y="221955"/>
                </a:cubicBezTo>
                <a:cubicBezTo>
                  <a:pt x="1084257" y="409748"/>
                  <a:pt x="1017265" y="509594"/>
                  <a:pt x="1039273" y="663872"/>
                </a:cubicBezTo>
                <a:cubicBezTo>
                  <a:pt x="1061281" y="818150"/>
                  <a:pt x="1001048" y="947473"/>
                  <a:pt x="1039273" y="1088459"/>
                </a:cubicBezTo>
                <a:cubicBezTo>
                  <a:pt x="545830" y="1152414"/>
                  <a:pt x="578454" y="1480005"/>
                  <a:pt x="0" y="1255152"/>
                </a:cubicBezTo>
                <a:cubicBezTo>
                  <a:pt x="-22194" y="1051457"/>
                  <a:pt x="4351" y="898976"/>
                  <a:pt x="0" y="769549"/>
                </a:cubicBezTo>
                <a:cubicBezTo>
                  <a:pt x="-4351" y="640122"/>
                  <a:pt x="22167" y="424480"/>
                  <a:pt x="0" y="221955"/>
                </a:cubicBezTo>
                <a:close/>
                <a:moveTo>
                  <a:pt x="85623" y="221955"/>
                </a:moveTo>
                <a:cubicBezTo>
                  <a:pt x="75587" y="195638"/>
                  <a:pt x="91656" y="134487"/>
                  <a:pt x="85623" y="109619"/>
                </a:cubicBezTo>
                <a:cubicBezTo>
                  <a:pt x="252456" y="56812"/>
                  <a:pt x="387940" y="162773"/>
                  <a:pt x="601711" y="109619"/>
                </a:cubicBezTo>
                <a:cubicBezTo>
                  <a:pt x="815482" y="56465"/>
                  <a:pt x="995799" y="119708"/>
                  <a:pt x="1117799" y="109619"/>
                </a:cubicBezTo>
                <a:cubicBezTo>
                  <a:pt x="1117828" y="279173"/>
                  <a:pt x="1093627" y="345384"/>
                  <a:pt x="1117799" y="536869"/>
                </a:cubicBezTo>
                <a:cubicBezTo>
                  <a:pt x="1141971" y="728354"/>
                  <a:pt x="1086351" y="772985"/>
                  <a:pt x="1117799" y="981558"/>
                </a:cubicBezTo>
                <a:cubicBezTo>
                  <a:pt x="1078564" y="981558"/>
                  <a:pt x="1039273" y="987596"/>
                  <a:pt x="1039273" y="987597"/>
                </a:cubicBezTo>
                <a:moveTo>
                  <a:pt x="166104" y="109619"/>
                </a:moveTo>
                <a:cubicBezTo>
                  <a:pt x="163579" y="64090"/>
                  <a:pt x="178705" y="25455"/>
                  <a:pt x="166104" y="0"/>
                </a:cubicBezTo>
                <a:cubicBezTo>
                  <a:pt x="417251" y="-1970"/>
                  <a:pt x="465354" y="50466"/>
                  <a:pt x="707486" y="0"/>
                </a:cubicBezTo>
                <a:cubicBezTo>
                  <a:pt x="949618" y="-50466"/>
                  <a:pt x="992658" y="50298"/>
                  <a:pt x="1207223" y="0"/>
                </a:cubicBezTo>
                <a:cubicBezTo>
                  <a:pt x="1229026" y="182459"/>
                  <a:pt x="1160851" y="219598"/>
                  <a:pt x="1207223" y="417226"/>
                </a:cubicBezTo>
                <a:cubicBezTo>
                  <a:pt x="1253595" y="614854"/>
                  <a:pt x="1196245" y="744021"/>
                  <a:pt x="1207223" y="869221"/>
                </a:cubicBezTo>
                <a:cubicBezTo>
                  <a:pt x="1162511" y="869221"/>
                  <a:pt x="1117799" y="873751"/>
                  <a:pt x="1117799" y="873751"/>
                </a:cubicBezTo>
              </a:path>
            </a:pathLst>
          </a:cu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19050">
            <a:solidFill>
              <a:srgbClr val="6C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flowChartMultidocumen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Self-Service Geodaten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(Web-Portal)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Gerade Verbindung mit Pfeil 1031">
            <a:extLst>
              <a:ext uri="{FF2B5EF4-FFF2-40B4-BE49-F238E27FC236}">
                <a16:creationId xmlns:a16="http://schemas.microsoft.com/office/drawing/2014/main" id="{CD1DFFF0-73FB-1BEE-CBEE-C2EA6849C515}"/>
              </a:ext>
            </a:extLst>
          </p:cNvPr>
          <p:cNvCxnSpPr>
            <a:cxnSpLocks/>
            <a:endCxn id="1030" idx="3"/>
          </p:cNvCxnSpPr>
          <p:nvPr/>
        </p:nvCxnSpPr>
        <p:spPr>
          <a:xfrm flipH="1">
            <a:off x="3978992" y="4192526"/>
            <a:ext cx="735610" cy="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glow rad="63500">
              <a:srgbClr val="ED7D31">
                <a:satMod val="175000"/>
                <a:alpha val="4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2503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1A30-48FB-4607-AD5C-4B1EC6B6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935" y="645532"/>
            <a:ext cx="9866313" cy="555624"/>
          </a:xfrm>
        </p:spPr>
        <p:txBody>
          <a:bodyPr/>
          <a:lstStyle/>
          <a:p>
            <a:r>
              <a:rPr lang="de-DE" sz="2800" b="1" dirty="0"/>
              <a:t>Zielstruktur Smallworld Rest-Schnittstelle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3DC512-1D1A-4E8E-8D7B-8272EC6B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XXXXXXXXXXXXXXXXXXXXXXXXXXXXX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68EFD-8373-41AA-9392-9FB6A65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6129-DF90-486F-B62C-8C7C77357EC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446677-E750-BB4F-E65D-67473CD937D5}"/>
              </a:ext>
            </a:extLst>
          </p:cNvPr>
          <p:cNvSpPr txBox="1"/>
          <p:nvPr/>
        </p:nvSpPr>
        <p:spPr>
          <a:xfrm>
            <a:off x="1228220" y="1048505"/>
            <a:ext cx="966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Der Self-Service trennt die Berichtsdefinition sauber von dem Berichtsabruf:</a:t>
            </a:r>
          </a:p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Berichte erfolgen immer in der gleichen Qualität und mit der gleichen Datenstruktur. </a:t>
            </a:r>
          </a:p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Anwender können GIS-Berichte und –daten ohne GIS-Kenntnisse abrufen. </a:t>
            </a:r>
          </a:p>
          <a:p>
            <a:r>
              <a:rPr lang="de-DE" sz="1400" dirty="0">
                <a:solidFill>
                  <a:prstClr val="black"/>
                </a:solidFill>
                <a:latin typeface="Calibri" panose="020F0502020204030204"/>
              </a:rPr>
              <a:t>Die Konfiguration der Berichte erfolgt im GIS, der Abruf über ein GW-internes Webportal.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CD1666F-4F2B-7A7D-8A16-72147D3DCB76}"/>
              </a:ext>
            </a:extLst>
          </p:cNvPr>
          <p:cNvSpPr/>
          <p:nvPr/>
        </p:nvSpPr>
        <p:spPr>
          <a:xfrm>
            <a:off x="2403024" y="1977940"/>
            <a:ext cx="9317125" cy="4374222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GWN-ITS/A  &amp; SB/N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8E1261B-76D5-F872-81C9-4A51445BEBDE}"/>
              </a:ext>
            </a:extLst>
          </p:cNvPr>
          <p:cNvSpPr/>
          <p:nvPr/>
        </p:nvSpPr>
        <p:spPr>
          <a:xfrm>
            <a:off x="784649" y="1975379"/>
            <a:ext cx="1543671" cy="4374222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Userinteraktion</a:t>
            </a:r>
          </a:p>
        </p:txBody>
      </p:sp>
      <p:sp>
        <p:nvSpPr>
          <p:cNvPr id="46" name="Flussdiagramm: Verbinder zu einer anderen Seite 45">
            <a:extLst>
              <a:ext uri="{FF2B5EF4-FFF2-40B4-BE49-F238E27FC236}">
                <a16:creationId xmlns:a16="http://schemas.microsoft.com/office/drawing/2014/main" id="{4C63732F-7FB1-FF45-C3B4-D9FE5DEB695E}"/>
              </a:ext>
            </a:extLst>
          </p:cNvPr>
          <p:cNvSpPr/>
          <p:nvPr/>
        </p:nvSpPr>
        <p:spPr>
          <a:xfrm>
            <a:off x="933563" y="2464166"/>
            <a:ext cx="1227790" cy="485352"/>
          </a:xfrm>
          <a:prstGeom prst="flowChartOffpageConnector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Anfrage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364BB56-20F4-C0E2-C104-103606171CE1}"/>
              </a:ext>
            </a:extLst>
          </p:cNvPr>
          <p:cNvSpPr/>
          <p:nvPr/>
        </p:nvSpPr>
        <p:spPr>
          <a:xfrm>
            <a:off x="933563" y="3337677"/>
            <a:ext cx="1227790" cy="73396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Web-Portal</a:t>
            </a: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395657A9-AA4C-0035-6652-1B670BE9EF7C}"/>
              </a:ext>
            </a:extLst>
          </p:cNvPr>
          <p:cNvSpPr/>
          <p:nvPr/>
        </p:nvSpPr>
        <p:spPr>
          <a:xfrm>
            <a:off x="3430199" y="2619361"/>
            <a:ext cx="1081578" cy="2652583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100000">
                <a:srgbClr val="8BC167"/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FME Flow</a:t>
            </a:r>
          </a:p>
        </p:txBody>
      </p:sp>
      <p:sp>
        <p:nvSpPr>
          <p:cNvPr id="49" name="Pfeil: nach rechts 48">
            <a:extLst>
              <a:ext uri="{FF2B5EF4-FFF2-40B4-BE49-F238E27FC236}">
                <a16:creationId xmlns:a16="http://schemas.microsoft.com/office/drawing/2014/main" id="{3CD1CC83-CFFA-CE68-BB79-16513510A287}"/>
              </a:ext>
            </a:extLst>
          </p:cNvPr>
          <p:cNvSpPr/>
          <p:nvPr/>
        </p:nvSpPr>
        <p:spPr>
          <a:xfrm>
            <a:off x="4582278" y="3322234"/>
            <a:ext cx="834698" cy="213532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6399EFBE-E1E8-F037-7259-806834324F47}"/>
              </a:ext>
            </a:extLst>
          </p:cNvPr>
          <p:cNvSpPr txBox="1"/>
          <p:nvPr/>
        </p:nvSpPr>
        <p:spPr>
          <a:xfrm>
            <a:off x="4507480" y="2860569"/>
            <a:ext cx="99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http-Request</a:t>
            </a:r>
          </a:p>
          <a:p>
            <a:pPr algn="ctr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(asynchron)</a:t>
            </a:r>
          </a:p>
        </p:txBody>
      </p:sp>
      <p:sp>
        <p:nvSpPr>
          <p:cNvPr id="51" name="Pfeil: nach unten 50">
            <a:extLst>
              <a:ext uri="{FF2B5EF4-FFF2-40B4-BE49-F238E27FC236}">
                <a16:creationId xmlns:a16="http://schemas.microsoft.com/office/drawing/2014/main" id="{8492DE45-0DE4-E6AB-531D-A3EB3E4CC5B8}"/>
              </a:ext>
            </a:extLst>
          </p:cNvPr>
          <p:cNvSpPr/>
          <p:nvPr/>
        </p:nvSpPr>
        <p:spPr>
          <a:xfrm>
            <a:off x="1451978" y="2978013"/>
            <a:ext cx="166806" cy="325326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Pfeil: nach rechts 52">
            <a:extLst>
              <a:ext uri="{FF2B5EF4-FFF2-40B4-BE49-F238E27FC236}">
                <a16:creationId xmlns:a16="http://schemas.microsoft.com/office/drawing/2014/main" id="{ACD99D07-7837-1C23-B8DF-B54CF98738EF}"/>
              </a:ext>
            </a:extLst>
          </p:cNvPr>
          <p:cNvSpPr/>
          <p:nvPr/>
        </p:nvSpPr>
        <p:spPr>
          <a:xfrm>
            <a:off x="2528876" y="3577876"/>
            <a:ext cx="820161" cy="246958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1EC80FB4-6063-EB5E-A450-8663B539E422}"/>
              </a:ext>
            </a:extLst>
          </p:cNvPr>
          <p:cNvSpPr txBox="1"/>
          <p:nvPr/>
        </p:nvSpPr>
        <p:spPr>
          <a:xfrm>
            <a:off x="2667636" y="3385557"/>
            <a:ext cx="62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API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31F0987A-F3A3-9085-631A-05919ED0C8CD}"/>
              </a:ext>
            </a:extLst>
          </p:cNvPr>
          <p:cNvGrpSpPr/>
          <p:nvPr/>
        </p:nvGrpSpPr>
        <p:grpSpPr>
          <a:xfrm>
            <a:off x="5511529" y="2405584"/>
            <a:ext cx="6113025" cy="3368651"/>
            <a:chOff x="5112450" y="1911178"/>
            <a:chExt cx="6113025" cy="3473652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978B7FB7-BBA8-8C50-2707-7640E4EAB61F}"/>
                </a:ext>
              </a:extLst>
            </p:cNvPr>
            <p:cNvSpPr/>
            <p:nvPr/>
          </p:nvSpPr>
          <p:spPr>
            <a:xfrm>
              <a:off x="5112450" y="1911178"/>
              <a:ext cx="6113025" cy="3473652"/>
            </a:xfrm>
            <a:prstGeom prst="rect">
              <a:avLst/>
            </a:prstGeom>
            <a:gradFill flip="none" rotWithShape="1">
              <a:gsLst>
                <a:gs pos="0">
                  <a:srgbClr val="CAF52B"/>
                </a:gs>
                <a:gs pos="100000">
                  <a:srgbClr val="70AD47">
                    <a:lumMod val="7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Smallworld GIS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8B1B9917-3B3E-1835-F5CE-AA8CAACDBB0B}"/>
                </a:ext>
              </a:extLst>
            </p:cNvPr>
            <p:cNvSpPr/>
            <p:nvPr/>
          </p:nvSpPr>
          <p:spPr>
            <a:xfrm>
              <a:off x="5259931" y="2504302"/>
              <a:ext cx="932681" cy="2652583"/>
            </a:xfrm>
            <a:prstGeom prst="rect">
              <a:avLst/>
            </a:prstGeom>
            <a:gradFill flip="none" rotWithShape="1">
              <a:gsLst>
                <a:gs pos="100000">
                  <a:srgbClr val="CAF52B"/>
                </a:gs>
                <a:gs pos="19000">
                  <a:srgbClr val="70AD47">
                    <a:lumMod val="7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Vertex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Server</a:t>
              </a: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4F25361E-2917-1AF4-E623-FFE6C3E13A76}"/>
                </a:ext>
              </a:extLst>
            </p:cNvPr>
            <p:cNvSpPr/>
            <p:nvPr/>
          </p:nvSpPr>
          <p:spPr>
            <a:xfrm>
              <a:off x="7341307" y="2504301"/>
              <a:ext cx="941889" cy="2652583"/>
            </a:xfrm>
            <a:prstGeom prst="rect">
              <a:avLst/>
            </a:prstGeom>
            <a:gradFill flip="none" rotWithShape="1">
              <a:gsLst>
                <a:gs pos="100000">
                  <a:srgbClr val="CAF52B"/>
                </a:gs>
                <a:gs pos="19000">
                  <a:srgbClr val="70AD47">
                    <a:lumMod val="7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 Analyst</a:t>
              </a:r>
            </a:p>
          </p:txBody>
        </p:sp>
        <p:sp>
          <p:nvSpPr>
            <p:cNvPr id="73" name="Flussdiagramm: Magnetplattenspeicher 72">
              <a:extLst>
                <a:ext uri="{FF2B5EF4-FFF2-40B4-BE49-F238E27FC236}">
                  <a16:creationId xmlns:a16="http://schemas.microsoft.com/office/drawing/2014/main" id="{DAC9E0B1-BDF9-2FE0-8905-798A77EEBCCC}"/>
                </a:ext>
              </a:extLst>
            </p:cNvPr>
            <p:cNvSpPr/>
            <p:nvPr/>
          </p:nvSpPr>
          <p:spPr>
            <a:xfrm>
              <a:off x="9552042" y="2388972"/>
              <a:ext cx="1400888" cy="2718486"/>
            </a:xfrm>
            <a:prstGeom prst="flowChartMagneticDisk">
              <a:avLst/>
            </a:prstGeom>
            <a:gradFill flip="none" rotWithShape="1">
              <a:gsLst>
                <a:gs pos="100000">
                  <a:srgbClr val="CAF52B"/>
                </a:gs>
                <a:gs pos="19000">
                  <a:srgbClr val="70AD47">
                    <a:lumMod val="75000"/>
                  </a:srgbClr>
                </a:gs>
              </a:gsLst>
              <a:lin ang="16200000" scaled="1"/>
              <a:tileRect/>
            </a:gradFill>
            <a:ln>
              <a:solidFill>
                <a:sysClr val="windowText" lastClr="0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Smallworld Databases</a:t>
              </a:r>
            </a:p>
          </p:txBody>
        </p:sp>
        <p:sp>
          <p:nvSpPr>
            <p:cNvPr id="74" name="Pfeil: nach rechts 73">
              <a:extLst>
                <a:ext uri="{FF2B5EF4-FFF2-40B4-BE49-F238E27FC236}">
                  <a16:creationId xmlns:a16="http://schemas.microsoft.com/office/drawing/2014/main" id="{A6E85384-7C23-E6AA-DA52-262697ABE485}"/>
                </a:ext>
              </a:extLst>
            </p:cNvPr>
            <p:cNvSpPr/>
            <p:nvPr/>
          </p:nvSpPr>
          <p:spPr>
            <a:xfrm>
              <a:off x="6259956" y="3322234"/>
              <a:ext cx="1008687" cy="231877"/>
            </a:xfrm>
            <a:prstGeom prst="rightArrow">
              <a:avLst/>
            </a:prstGeom>
            <a:solidFill>
              <a:srgbClr val="BBDB6B"/>
            </a:solidFill>
            <a:ln w="12700" cap="flat" cmpd="sng" algn="ctr">
              <a:solidFill>
                <a:srgbClr val="70AD47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E221012-8147-A71A-F3BF-76CFAFA4F35D}"/>
                </a:ext>
              </a:extLst>
            </p:cNvPr>
            <p:cNvSpPr txBox="1"/>
            <p:nvPr/>
          </p:nvSpPr>
          <p:spPr>
            <a:xfrm>
              <a:off x="6185453" y="3086683"/>
              <a:ext cx="11436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Triggert Bericht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BD9453B7-8A80-83E6-EDBB-6ECF6A2FA789}"/>
                </a:ext>
              </a:extLst>
            </p:cNvPr>
            <p:cNvSpPr txBox="1"/>
            <p:nvPr/>
          </p:nvSpPr>
          <p:spPr>
            <a:xfrm>
              <a:off x="8268500" y="3336774"/>
              <a:ext cx="12811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Wertet Daten aus</a:t>
              </a:r>
            </a:p>
          </p:txBody>
        </p:sp>
        <p:sp>
          <p:nvSpPr>
            <p:cNvPr id="79" name="Pfeil: nach rechts 78">
              <a:extLst>
                <a:ext uri="{FF2B5EF4-FFF2-40B4-BE49-F238E27FC236}">
                  <a16:creationId xmlns:a16="http://schemas.microsoft.com/office/drawing/2014/main" id="{B77AC1E4-4F44-2A2F-F286-5BEF4DFE29CB}"/>
                </a:ext>
              </a:extLst>
            </p:cNvPr>
            <p:cNvSpPr/>
            <p:nvPr/>
          </p:nvSpPr>
          <p:spPr>
            <a:xfrm rot="10800000">
              <a:off x="8372336" y="3643183"/>
              <a:ext cx="1032083" cy="250223"/>
            </a:xfrm>
            <a:prstGeom prst="rightArrow">
              <a:avLst/>
            </a:prstGeom>
            <a:solidFill>
              <a:srgbClr val="BBDB6B"/>
            </a:solidFill>
            <a:ln w="12700" cap="flat" cmpd="sng" algn="ctr">
              <a:solidFill>
                <a:srgbClr val="70AD47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Pfeil: nach rechts 80">
              <a:extLst>
                <a:ext uri="{FF2B5EF4-FFF2-40B4-BE49-F238E27FC236}">
                  <a16:creationId xmlns:a16="http://schemas.microsoft.com/office/drawing/2014/main" id="{C244AFA3-9332-C019-D671-1729D0182766}"/>
                </a:ext>
              </a:extLst>
            </p:cNvPr>
            <p:cNvSpPr/>
            <p:nvPr/>
          </p:nvSpPr>
          <p:spPr>
            <a:xfrm rot="10800000">
              <a:off x="6265276" y="3983090"/>
              <a:ext cx="1008687" cy="231877"/>
            </a:xfrm>
            <a:prstGeom prst="rightArrow">
              <a:avLst/>
            </a:prstGeom>
            <a:solidFill>
              <a:srgbClr val="BBDB6B"/>
            </a:solidFill>
            <a:ln w="12700" cap="flat" cmpd="sng" algn="ctr">
              <a:solidFill>
                <a:srgbClr val="70AD47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A4C8704E-CF98-9C07-630A-C6CE643331C3}"/>
                </a:ext>
              </a:extLst>
            </p:cNvPr>
            <p:cNvSpPr txBox="1"/>
            <p:nvPr/>
          </p:nvSpPr>
          <p:spPr>
            <a:xfrm>
              <a:off x="6146371" y="3748215"/>
              <a:ext cx="1221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Berichtsergebnis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AC192DC1-A97B-BBC8-EC9B-D0E4EC3F56C7}"/>
                </a:ext>
              </a:extLst>
            </p:cNvPr>
            <p:cNvSpPr txBox="1"/>
            <p:nvPr/>
          </p:nvSpPr>
          <p:spPr>
            <a:xfrm>
              <a:off x="6453059" y="415328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JSON</a:t>
              </a:r>
            </a:p>
          </p:txBody>
        </p:sp>
      </p:grpSp>
      <p:sp>
        <p:nvSpPr>
          <p:cNvPr id="1056" name="Pfeil: nach rechts 1055">
            <a:extLst>
              <a:ext uri="{FF2B5EF4-FFF2-40B4-BE49-F238E27FC236}">
                <a16:creationId xmlns:a16="http://schemas.microsoft.com/office/drawing/2014/main" id="{0D51683D-3634-3AE3-5D5C-1F60686AE2BC}"/>
              </a:ext>
            </a:extLst>
          </p:cNvPr>
          <p:cNvSpPr/>
          <p:nvPr/>
        </p:nvSpPr>
        <p:spPr>
          <a:xfrm rot="10800000">
            <a:off x="4598013" y="4597379"/>
            <a:ext cx="834698" cy="213532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7" name="Textfeld 1056">
            <a:extLst>
              <a:ext uri="{FF2B5EF4-FFF2-40B4-BE49-F238E27FC236}">
                <a16:creationId xmlns:a16="http://schemas.microsoft.com/office/drawing/2014/main" id="{1A5A5A92-218D-F19C-8A3E-DB08F889DC29}"/>
              </a:ext>
            </a:extLst>
          </p:cNvPr>
          <p:cNvSpPr txBox="1"/>
          <p:nvPr/>
        </p:nvSpPr>
        <p:spPr>
          <a:xfrm>
            <a:off x="4503411" y="4193019"/>
            <a:ext cx="10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http-Request</a:t>
            </a:r>
            <a:br>
              <a:rPr lang="de-DE" sz="1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Return</a:t>
            </a:r>
          </a:p>
        </p:txBody>
      </p:sp>
      <p:sp>
        <p:nvSpPr>
          <p:cNvPr id="1058" name="Textfeld 1057">
            <a:extLst>
              <a:ext uri="{FF2B5EF4-FFF2-40B4-BE49-F238E27FC236}">
                <a16:creationId xmlns:a16="http://schemas.microsoft.com/office/drawing/2014/main" id="{B847B4D7-A32D-2F62-B57D-F6FB45E221E7}"/>
              </a:ext>
            </a:extLst>
          </p:cNvPr>
          <p:cNvSpPr txBox="1"/>
          <p:nvPr/>
        </p:nvSpPr>
        <p:spPr>
          <a:xfrm>
            <a:off x="4682577" y="478539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JSON</a:t>
            </a:r>
          </a:p>
        </p:txBody>
      </p:sp>
      <p:sp>
        <p:nvSpPr>
          <p:cNvPr id="1059" name="Pfeil: nach rechts 1058">
            <a:extLst>
              <a:ext uri="{FF2B5EF4-FFF2-40B4-BE49-F238E27FC236}">
                <a16:creationId xmlns:a16="http://schemas.microsoft.com/office/drawing/2014/main" id="{C327276F-FF77-3ADA-5FEE-C841DDE07A97}"/>
              </a:ext>
            </a:extLst>
          </p:cNvPr>
          <p:cNvSpPr/>
          <p:nvPr/>
        </p:nvSpPr>
        <p:spPr>
          <a:xfrm rot="10800000">
            <a:off x="2503845" y="4587689"/>
            <a:ext cx="797020" cy="246958"/>
          </a:xfrm>
          <a:prstGeom prst="right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0" name="Textfeld 1059">
            <a:extLst>
              <a:ext uri="{FF2B5EF4-FFF2-40B4-BE49-F238E27FC236}">
                <a16:creationId xmlns:a16="http://schemas.microsoft.com/office/drawing/2014/main" id="{6F9924E9-0C84-9910-AC39-AFA6CCE2FA4B}"/>
              </a:ext>
            </a:extLst>
          </p:cNvPr>
          <p:cNvSpPr txBox="1"/>
          <p:nvPr/>
        </p:nvSpPr>
        <p:spPr>
          <a:xfrm>
            <a:off x="2630068" y="5281039"/>
            <a:ext cx="113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Beliebiges</a:t>
            </a:r>
          </a:p>
          <a:p>
            <a:pPr algn="ctr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Ausgabeformat</a:t>
            </a:r>
          </a:p>
        </p:txBody>
      </p:sp>
      <p:sp>
        <p:nvSpPr>
          <p:cNvPr id="1061" name="Flussdiagramm: Magnetplattenspeicher 1060">
            <a:extLst>
              <a:ext uri="{FF2B5EF4-FFF2-40B4-BE49-F238E27FC236}">
                <a16:creationId xmlns:a16="http://schemas.microsoft.com/office/drawing/2014/main" id="{0F1C192C-72E3-5FCD-2B3B-3A30A59D7880}"/>
              </a:ext>
            </a:extLst>
          </p:cNvPr>
          <p:cNvSpPr/>
          <p:nvPr/>
        </p:nvSpPr>
        <p:spPr>
          <a:xfrm>
            <a:off x="955559" y="5068791"/>
            <a:ext cx="1195276" cy="1060261"/>
          </a:xfrm>
          <a:prstGeom prst="flowChartMagneticDisk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-Drive,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Sharepoint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Azure, etc.</a:t>
            </a:r>
          </a:p>
        </p:txBody>
      </p:sp>
      <p:grpSp>
        <p:nvGrpSpPr>
          <p:cNvPr id="1072" name="Gruppieren 1071">
            <a:extLst>
              <a:ext uri="{FF2B5EF4-FFF2-40B4-BE49-F238E27FC236}">
                <a16:creationId xmlns:a16="http://schemas.microsoft.com/office/drawing/2014/main" id="{B0E8EFBA-9291-22D4-28AB-E47C46F07E75}"/>
              </a:ext>
            </a:extLst>
          </p:cNvPr>
          <p:cNvGrpSpPr/>
          <p:nvPr/>
        </p:nvGrpSpPr>
        <p:grpSpPr>
          <a:xfrm>
            <a:off x="934667" y="4492018"/>
            <a:ext cx="1397622" cy="485352"/>
            <a:chOff x="945142" y="4400405"/>
            <a:chExt cx="1397622" cy="485352"/>
          </a:xfrm>
        </p:grpSpPr>
        <p:sp>
          <p:nvSpPr>
            <p:cNvPr id="1062" name="Flussdiagramm: Verbinder zu einer anderen Seite 1061">
              <a:extLst>
                <a:ext uri="{FF2B5EF4-FFF2-40B4-BE49-F238E27FC236}">
                  <a16:creationId xmlns:a16="http://schemas.microsoft.com/office/drawing/2014/main" id="{D559EFA6-F24E-F466-89E7-B2DA142B4A76}"/>
                </a:ext>
              </a:extLst>
            </p:cNvPr>
            <p:cNvSpPr/>
            <p:nvPr/>
          </p:nvSpPr>
          <p:spPr>
            <a:xfrm>
              <a:off x="945142" y="4400405"/>
              <a:ext cx="1227790" cy="485352"/>
            </a:xfrm>
            <a:prstGeom prst="flowChartOffpageConnector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Textfeld 1062">
              <a:extLst>
                <a:ext uri="{FF2B5EF4-FFF2-40B4-BE49-F238E27FC236}">
                  <a16:creationId xmlns:a16="http://schemas.microsoft.com/office/drawing/2014/main" id="{04CB41E0-33D9-D488-AA61-7DD0943F0D9E}"/>
                </a:ext>
              </a:extLst>
            </p:cNvPr>
            <p:cNvSpPr txBox="1"/>
            <p:nvPr/>
          </p:nvSpPr>
          <p:spPr>
            <a:xfrm>
              <a:off x="1147487" y="4441580"/>
              <a:ext cx="1195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prstClr val="white"/>
                  </a:solidFill>
                  <a:latin typeface="Calibri" panose="020F0502020204030204"/>
                </a:rPr>
                <a:t>E-Mail</a:t>
              </a:r>
            </a:p>
          </p:txBody>
        </p:sp>
      </p:grpSp>
      <p:sp>
        <p:nvSpPr>
          <p:cNvPr id="1064" name="Pfeil: nach oben gebogen 1063">
            <a:extLst>
              <a:ext uri="{FF2B5EF4-FFF2-40B4-BE49-F238E27FC236}">
                <a16:creationId xmlns:a16="http://schemas.microsoft.com/office/drawing/2014/main" id="{4696322D-2758-F396-ECCC-66B54271948E}"/>
              </a:ext>
            </a:extLst>
          </p:cNvPr>
          <p:cNvSpPr/>
          <p:nvPr/>
        </p:nvSpPr>
        <p:spPr>
          <a:xfrm rot="16200000" flipH="1">
            <a:off x="2937884" y="4850674"/>
            <a:ext cx="590185" cy="1517846"/>
          </a:xfrm>
          <a:prstGeom prst="bentUpArrow">
            <a:avLst>
              <a:gd name="adj1" fmla="val 12863"/>
              <a:gd name="adj2" fmla="val 25000"/>
              <a:gd name="adj3" fmla="val 25000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de-DE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5" name="Textfeld 1064">
            <a:extLst>
              <a:ext uri="{FF2B5EF4-FFF2-40B4-BE49-F238E27FC236}">
                <a16:creationId xmlns:a16="http://schemas.microsoft.com/office/drawing/2014/main" id="{8DDA4565-36A8-656A-6AE7-2AAC59135C7C}"/>
              </a:ext>
            </a:extLst>
          </p:cNvPr>
          <p:cNvSpPr txBox="1"/>
          <p:nvPr/>
        </p:nvSpPr>
        <p:spPr>
          <a:xfrm>
            <a:off x="2474053" y="4222755"/>
            <a:ext cx="820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Informiert</a:t>
            </a:r>
          </a:p>
          <a:p>
            <a:pPr algn="ctr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User</a:t>
            </a:r>
          </a:p>
        </p:txBody>
      </p:sp>
      <p:sp>
        <p:nvSpPr>
          <p:cNvPr id="1066" name="Pfeil: nach oben gebogen 1065">
            <a:extLst>
              <a:ext uri="{FF2B5EF4-FFF2-40B4-BE49-F238E27FC236}">
                <a16:creationId xmlns:a16="http://schemas.microsoft.com/office/drawing/2014/main" id="{D2490366-8263-100D-BC1D-3FD9DB08B950}"/>
              </a:ext>
            </a:extLst>
          </p:cNvPr>
          <p:cNvSpPr/>
          <p:nvPr/>
        </p:nvSpPr>
        <p:spPr>
          <a:xfrm rot="16200000" flipH="1">
            <a:off x="5059505" y="3025591"/>
            <a:ext cx="663301" cy="5834205"/>
          </a:xfrm>
          <a:prstGeom prst="bentUpArrow">
            <a:avLst>
              <a:gd name="adj1" fmla="val 12863"/>
              <a:gd name="adj2" fmla="val 20151"/>
              <a:gd name="adj3" fmla="val 22229"/>
            </a:avLst>
          </a:prstGeom>
          <a:solidFill>
            <a:srgbClr val="70AD47"/>
          </a:solidFill>
          <a:ln w="12700" cap="flat" cmpd="sng" algn="ctr">
            <a:solidFill>
              <a:srgbClr val="70AD47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7" name="Textfeld 1066">
            <a:extLst>
              <a:ext uri="{FF2B5EF4-FFF2-40B4-BE49-F238E27FC236}">
                <a16:creationId xmlns:a16="http://schemas.microsoft.com/office/drawing/2014/main" id="{0D350497-4D91-E3C5-80F0-3C746D8818BE}"/>
              </a:ext>
            </a:extLst>
          </p:cNvPr>
          <p:cNvSpPr txBox="1"/>
          <p:nvPr/>
        </p:nvSpPr>
        <p:spPr>
          <a:xfrm>
            <a:off x="2859813" y="5852053"/>
            <a:ext cx="312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PDF (List &amp; Label) , PNG, JPG, Shape, Excel, MIF</a:t>
            </a:r>
          </a:p>
        </p:txBody>
      </p:sp>
      <p:sp>
        <p:nvSpPr>
          <p:cNvPr id="1071" name="Textfeld 1070">
            <a:extLst>
              <a:ext uri="{FF2B5EF4-FFF2-40B4-BE49-F238E27FC236}">
                <a16:creationId xmlns:a16="http://schemas.microsoft.com/office/drawing/2014/main" id="{670946A8-7805-85B3-66F9-D3BB0ED990B4}"/>
              </a:ext>
            </a:extLst>
          </p:cNvPr>
          <p:cNvSpPr txBox="1"/>
          <p:nvPr/>
        </p:nvSpPr>
        <p:spPr>
          <a:xfrm>
            <a:off x="4648471" y="347146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9214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NU-INSURE_01">
  <a:themeElements>
    <a:clrScheme name="Gelsenwasser 03 Bunt">
      <a:dk1>
        <a:srgbClr val="00467D"/>
      </a:dk1>
      <a:lt1>
        <a:sysClr val="window" lastClr="FFFFFF"/>
      </a:lt1>
      <a:dk2>
        <a:srgbClr val="29343A"/>
      </a:dk2>
      <a:lt2>
        <a:srgbClr val="E6E9ED"/>
      </a:lt2>
      <a:accent1>
        <a:srgbClr val="00C814"/>
      </a:accent1>
      <a:accent2>
        <a:srgbClr val="5684C3"/>
      </a:accent2>
      <a:accent3>
        <a:srgbClr val="F56432"/>
      </a:accent3>
      <a:accent4>
        <a:srgbClr val="AD9173"/>
      </a:accent4>
      <a:accent5>
        <a:srgbClr val="500A78"/>
      </a:accent5>
      <a:accent6>
        <a:srgbClr val="D7E100"/>
      </a:accent6>
      <a:hlink>
        <a:srgbClr val="9BD7DC"/>
      </a:hlink>
      <a:folHlink>
        <a:srgbClr val="003763"/>
      </a:folHlink>
    </a:clrScheme>
    <a:fontScheme name="Gelsenwasser 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400" indent="-230400" algn="l">
          <a:spcAft>
            <a:spcPts val="500"/>
          </a:spcAft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Gelsenwasser Notizen">
      <a:dk1>
        <a:srgbClr val="000000"/>
      </a:dk1>
      <a:lt1>
        <a:srgbClr val="E6E9ED"/>
      </a:lt1>
      <a:dk2>
        <a:srgbClr val="000000"/>
      </a:dk2>
      <a:lt2>
        <a:srgbClr val="E6E9ED"/>
      </a:lt2>
      <a:accent1>
        <a:srgbClr val="4C7ABA"/>
      </a:accent1>
      <a:accent2>
        <a:srgbClr val="00C814"/>
      </a:accent2>
      <a:accent3>
        <a:srgbClr val="D2D0CF"/>
      </a:accent3>
      <a:accent4>
        <a:srgbClr val="2A5F9E"/>
      </a:accent4>
      <a:accent5>
        <a:srgbClr val="5684C3"/>
      </a:accent5>
      <a:accent6>
        <a:srgbClr val="90B9FE"/>
      </a:accent6>
      <a:hlink>
        <a:srgbClr val="EC6637"/>
      </a:hlink>
      <a:folHlink>
        <a:srgbClr val="18ADB8"/>
      </a:folHlink>
    </a:clrScheme>
    <a:fontScheme name="Gelsenwasser 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165552AD4A5F4F8213C2AD83DBFB83" ma:contentTypeVersion="13" ma:contentTypeDescription="Ein neues Dokument erstellen." ma:contentTypeScope="" ma:versionID="4b54f3f1ff125f87b1eb82c9a99aa259">
  <xsd:schema xmlns:xsd="http://www.w3.org/2001/XMLSchema" xmlns:xs="http://www.w3.org/2001/XMLSchema" xmlns:p="http://schemas.microsoft.com/office/2006/metadata/properties" xmlns:ns2="6f5d88cf-e20b-44b5-892f-1fd69a2160ba" xmlns:ns3="62adb901-a2a5-4150-8f24-7bc2dea6b6d4" targetNamespace="http://schemas.microsoft.com/office/2006/metadata/properties" ma:root="true" ma:fieldsID="5eb7786e0077bd87f05469b4913a7f05" ns2:_="" ns3:_="">
    <xsd:import namespace="6f5d88cf-e20b-44b5-892f-1fd69a2160ba"/>
    <xsd:import namespace="62adb901-a2a5-4150-8f24-7bc2dea6b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d88cf-e20b-44b5-892f-1fd69a216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db901-a2a5-4150-8f24-7bc2dea6b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681E2F-E72E-4412-98CD-121F9085D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d88cf-e20b-44b5-892f-1fd69a2160ba"/>
    <ds:schemaRef ds:uri="62adb901-a2a5-4150-8f24-7bc2dea6b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6F0CD-309B-4387-90FD-C97A97C3C3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0362C-CC4C-4CE1-8014-86526B99FC8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2adb901-a2a5-4150-8f24-7bc2dea6b6d4"/>
    <ds:schemaRef ds:uri="6f5d88cf-e20b-44b5-892f-1fd69a2160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752</Words>
  <Application>Microsoft Office PowerPoint</Application>
  <PresentationFormat>Breitbild</PresentationFormat>
  <Paragraphs>228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GENU-INSURE_01</vt:lpstr>
      <vt:lpstr>GIS as a (Self-) Service</vt:lpstr>
      <vt:lpstr>GELSENWASSER und Smallworld</vt:lpstr>
      <vt:lpstr>Smallworld bei GW heute</vt:lpstr>
      <vt:lpstr>Ist-Situation bei Berichten und Datenexporten</vt:lpstr>
      <vt:lpstr>Ist-Situation Abrufen von Berichten und Datenexporten</vt:lpstr>
      <vt:lpstr>Zielstruktur Bereitstellung von Berichten und Datenexporte</vt:lpstr>
      <vt:lpstr>Integration von Datenquellen</vt:lpstr>
      <vt:lpstr>GIS as a Service mit Smallworld und FME Flow</vt:lpstr>
      <vt:lpstr>Zielstruktur Smallworld Rest-Schnittstelle</vt:lpstr>
      <vt:lpstr>Skalierbarkeit Rest-Schnittstelle</vt:lpstr>
      <vt:lpstr>Stand und 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Schröder</dc:creator>
  <cp:lastModifiedBy>Hebel, Uwe</cp:lastModifiedBy>
  <cp:revision>199</cp:revision>
  <cp:lastPrinted>2021-05-27T14:37:46Z</cp:lastPrinted>
  <dcterms:created xsi:type="dcterms:W3CDTF">2021-05-11T11:32:02Z</dcterms:created>
  <dcterms:modified xsi:type="dcterms:W3CDTF">2025-03-20T10:45:19Z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0x01010051165552AD4A5F4F8213C2AD83DBFB83</vt:lpwstr>
  </property>
  <property fmtid="{D5CDD505-2E9C-101B-9397-08002B2CF9AE}" pid="3" name="MSIP_Label_fadde895-00b9-4d60-85cf-455f2ed779a2_Enabled">
    <vt:lpwstr>true</vt:lpwstr>
  </property>
  <property fmtid="{D5CDD505-2E9C-101B-9397-08002B2CF9AE}" pid="4" name="MSIP_Label_fadde895-00b9-4d60-85cf-455f2ed779a2_SetDate">
    <vt:lpwstr>2024-12-11T07:00:03Z</vt:lpwstr>
  </property>
  <property fmtid="{D5CDD505-2E9C-101B-9397-08002B2CF9AE}" pid="5" name="MSIP_Label_fadde895-00b9-4d60-85cf-455f2ed779a2_Method">
    <vt:lpwstr>Standard</vt:lpwstr>
  </property>
  <property fmtid="{D5CDD505-2E9C-101B-9397-08002B2CF9AE}" pid="6" name="MSIP_Label_fadde895-00b9-4d60-85cf-455f2ed779a2_Name">
    <vt:lpwstr>intern GW-Gruppe   - GWAG</vt:lpwstr>
  </property>
  <property fmtid="{D5CDD505-2E9C-101B-9397-08002B2CF9AE}" pid="7" name="MSIP_Label_fadde895-00b9-4d60-85cf-455f2ed779a2_SiteId">
    <vt:lpwstr>cd0cb4bd-288c-40b9-8eec-41c06edf7c8d</vt:lpwstr>
  </property>
  <property fmtid="{D5CDD505-2E9C-101B-9397-08002B2CF9AE}" pid="8" name="MSIP_Label_fadde895-00b9-4d60-85cf-455f2ed779a2_ActionId">
    <vt:lpwstr>be8bc766-aad9-4ca7-ac7b-9aa34d4dc37a</vt:lpwstr>
  </property>
  <property fmtid="{D5CDD505-2E9C-101B-9397-08002B2CF9AE}" pid="9" name="MSIP_Label_fadde895-00b9-4d60-85cf-455f2ed779a2_ContentBits">
    <vt:lpwstr>0</vt:lpwstr>
  </property>
</Properties>
</file>